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4"/>
  </p:notesMasterIdLst>
  <p:sldIdLst>
    <p:sldId id="256" r:id="rId2"/>
    <p:sldId id="814" r:id="rId3"/>
    <p:sldId id="699" r:id="rId4"/>
    <p:sldId id="815" r:id="rId5"/>
    <p:sldId id="811" r:id="rId6"/>
    <p:sldId id="802" r:id="rId7"/>
    <p:sldId id="701" r:id="rId8"/>
    <p:sldId id="702" r:id="rId9"/>
    <p:sldId id="804" r:id="rId10"/>
    <p:sldId id="704" r:id="rId11"/>
    <p:sldId id="705" r:id="rId12"/>
    <p:sldId id="706" r:id="rId13"/>
    <p:sldId id="707" r:id="rId14"/>
    <p:sldId id="805" r:id="rId15"/>
    <p:sldId id="709" r:id="rId16"/>
    <p:sldId id="710" r:id="rId17"/>
    <p:sldId id="711" r:id="rId18"/>
    <p:sldId id="712" r:id="rId19"/>
    <p:sldId id="714" r:id="rId20"/>
    <p:sldId id="716" r:id="rId21"/>
    <p:sldId id="717" r:id="rId22"/>
    <p:sldId id="718" r:id="rId23"/>
    <p:sldId id="719" r:id="rId24"/>
    <p:sldId id="723" r:id="rId25"/>
    <p:sldId id="724" r:id="rId26"/>
    <p:sldId id="725" r:id="rId27"/>
    <p:sldId id="779" r:id="rId28"/>
    <p:sldId id="780" r:id="rId29"/>
    <p:sldId id="781" r:id="rId30"/>
    <p:sldId id="782" r:id="rId31"/>
    <p:sldId id="783" r:id="rId32"/>
    <p:sldId id="798" r:id="rId33"/>
    <p:sldId id="786" r:id="rId34"/>
    <p:sldId id="816" r:id="rId35"/>
    <p:sldId id="747" r:id="rId36"/>
    <p:sldId id="797" r:id="rId37"/>
    <p:sldId id="801" r:id="rId38"/>
    <p:sldId id="812" r:id="rId39"/>
    <p:sldId id="787" r:id="rId40"/>
    <p:sldId id="788" r:id="rId41"/>
    <p:sldId id="748" r:id="rId42"/>
    <p:sldId id="790" r:id="rId43"/>
    <p:sldId id="791" r:id="rId44"/>
    <p:sldId id="792" r:id="rId45"/>
    <p:sldId id="793" r:id="rId46"/>
    <p:sldId id="794" r:id="rId47"/>
    <p:sldId id="795" r:id="rId48"/>
    <p:sldId id="749" r:id="rId49"/>
    <p:sldId id="737" r:id="rId50"/>
    <p:sldId id="738" r:id="rId51"/>
    <p:sldId id="739" r:id="rId52"/>
    <p:sldId id="740" r:id="rId53"/>
    <p:sldId id="809" r:id="rId54"/>
    <p:sldId id="810" r:id="rId55"/>
    <p:sldId id="732" r:id="rId56"/>
    <p:sldId id="751" r:id="rId57"/>
    <p:sldId id="733" r:id="rId58"/>
    <p:sldId id="758" r:id="rId59"/>
    <p:sldId id="759" r:id="rId60"/>
    <p:sldId id="765" r:id="rId61"/>
    <p:sldId id="766" r:id="rId62"/>
    <p:sldId id="734" r:id="rId63"/>
    <p:sldId id="735" r:id="rId64"/>
    <p:sldId id="771" r:id="rId65"/>
    <p:sldId id="736" r:id="rId66"/>
    <p:sldId id="796" r:id="rId67"/>
    <p:sldId id="800" r:id="rId68"/>
    <p:sldId id="806" r:id="rId69"/>
    <p:sldId id="808" r:id="rId70"/>
    <p:sldId id="813" r:id="rId71"/>
    <p:sldId id="777" r:id="rId72"/>
    <p:sldId id="778" r:id="rId7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  <a:srgbClr val="97DCFF"/>
    <a:srgbClr val="0080FF"/>
    <a:srgbClr val="38939D"/>
    <a:srgbClr val="66CCFF"/>
    <a:srgbClr val="008080"/>
    <a:srgbClr val="FFCC66"/>
    <a:srgbClr val="CC66FF"/>
    <a:srgbClr val="B6DF89"/>
    <a:srgbClr val="0595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7369" autoAdjust="0"/>
    <p:restoredTop sz="92308" autoAdjust="0"/>
  </p:normalViewPr>
  <p:slideViewPr>
    <p:cSldViewPr>
      <p:cViewPr>
        <p:scale>
          <a:sx n="74" d="100"/>
          <a:sy n="74" d="100"/>
        </p:scale>
        <p:origin x="1232" y="7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2" d="100"/>
        <a:sy n="82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notesMaster" Target="notesMasters/notesMaster1.xml"/><Relationship Id="rId75" Type="http://schemas.openxmlformats.org/officeDocument/2006/relationships/presProps" Target="presProps.xml"/><Relationship Id="rId76" Type="http://schemas.openxmlformats.org/officeDocument/2006/relationships/viewProps" Target="viewProps.xml"/><Relationship Id="rId77" Type="http://schemas.openxmlformats.org/officeDocument/2006/relationships/theme" Target="theme/theme1.xml"/><Relationship Id="rId78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B9A41D-2C14-4FD9-A8FE-469DBFAB3809}" type="datetimeFigureOut">
              <a:rPr lang="en-CA" smtClean="0"/>
              <a:pPr/>
              <a:t>2017-05-06</a:t>
            </a:fld>
            <a:endParaRPr lang="en-C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1F50BE-48AE-4332-BF46-C112AB8C5E91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04576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</a:t>
            </a:fld>
            <a:endParaRPr lang="en-CA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STU3 in march 2017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lIns="99048" tIns="49524" rIns="99048" bIns="49524"/>
          <a:lstStyle/>
          <a:p>
            <a:fld id="{3A1F50BE-48AE-4332-BF46-C112AB8C5E91}" type="slidenum">
              <a:rPr lang="en-CA" smtClean="0"/>
              <a:pPr/>
              <a:t>18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651365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93775" y="768350"/>
            <a:ext cx="5099050" cy="38242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5715" indent="-185715">
              <a:buFont typeface="Arial" charset="0"/>
              <a:buChar char="•"/>
            </a:pPr>
            <a:r>
              <a:rPr lang="nl-NL" dirty="0" smtClean="0"/>
              <a:t>Brian </a:t>
            </a:r>
            <a:r>
              <a:rPr lang="nl-NL" dirty="0" err="1" smtClean="0"/>
              <a:t>to</a:t>
            </a:r>
            <a:r>
              <a:rPr lang="nl-NL" dirty="0" smtClean="0"/>
              <a:t> talk</a:t>
            </a:r>
            <a:r>
              <a:rPr lang="nl-NL" baseline="0" dirty="0" smtClean="0"/>
              <a:t> more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lIns="99048" tIns="49524" rIns="99048" bIns="49524"/>
          <a:lstStyle/>
          <a:p>
            <a:fld id="{E592D5FE-85CA-40E6-8273-48A5F35DE016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8642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modules</a:t>
            </a:r>
          </a:p>
          <a:p>
            <a:r>
              <a:rPr lang="en-US" dirty="0" smtClean="0"/>
              <a:t>Go</a:t>
            </a:r>
            <a:r>
              <a:rPr lang="en-US" baseline="0" dirty="0" smtClean="0"/>
              <a:t> through menu at top</a:t>
            </a:r>
          </a:p>
          <a:p>
            <a:r>
              <a:rPr lang="en-US" baseline="0" dirty="0" smtClean="0"/>
              <a:t>Brief look at 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8065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vs FHIR REST paradigm  - treat data as independently , retrievable resource using http  -</a:t>
            </a:r>
            <a:r>
              <a:rPr lang="en-US" baseline="0" dirty="0"/>
              <a:t>  think of browsing on the web</a:t>
            </a:r>
          </a:p>
          <a:p>
            <a:r>
              <a:rPr lang="en-US" dirty="0"/>
              <a:t>FHIR </a:t>
            </a:r>
            <a:r>
              <a:rPr lang="en-US" dirty="0" err="1"/>
              <a:t>RESTful</a:t>
            </a:r>
            <a:r>
              <a:rPr lang="en-US" dirty="0"/>
              <a:t> API   endpoints on a server and the stuff you can do to get them back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3) FHIR documents/ document paradigm = type of bundle vs CDA Document architecture using FHIR - Clinical document practice - profile on FHIR for CDA on top of that a </a:t>
            </a:r>
            <a:r>
              <a:rPr lang="en-US" dirty="0" err="1"/>
              <a:t>ccda</a:t>
            </a:r>
            <a:r>
              <a:rPr lang="en-US" dirty="0"/>
              <a:t> profile that expresses the </a:t>
            </a:r>
            <a:r>
              <a:rPr lang="en-US" dirty="0" err="1"/>
              <a:t>dataelements</a:t>
            </a:r>
            <a:r>
              <a:rPr lang="en-US" dirty="0"/>
              <a:t> 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lIns="99048" tIns="49524" rIns="99048" bIns="49524"/>
          <a:lstStyle/>
          <a:p>
            <a:fld id="{3A1F50BE-48AE-4332-BF46-C112AB8C5E91}" type="slidenum">
              <a:rPr lang="en-CA" smtClean="0"/>
              <a:pPr/>
              <a:t>21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367680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9163" y="917575"/>
            <a:ext cx="496887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Maturity model</a:t>
            </a:r>
          </a:p>
          <a:p>
            <a:r>
              <a:rPr lang="en-US" dirty="0" err="1" smtClean="0"/>
              <a:t>Goto</a:t>
            </a:r>
            <a:r>
              <a:rPr lang="en-US" baseline="0" dirty="0" smtClean="0"/>
              <a:t> the spec – resource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4952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9163" y="917575"/>
            <a:ext cx="496887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1285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9163" y="917575"/>
            <a:ext cx="496887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3670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9163" y="917575"/>
            <a:ext cx="496887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5641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89013" y="944563"/>
            <a:ext cx="5121275" cy="38401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586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70258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90600" y="944563"/>
            <a:ext cx="5118100" cy="3838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1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4199921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30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98076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34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427111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9163" y="917575"/>
            <a:ext cx="496887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1643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Each Resource is composed of about 20-40 resource “elements”</a:t>
            </a:r>
          </a:p>
          <a:p>
            <a:r>
              <a:rPr lang="en-US" dirty="0" smtClean="0"/>
              <a:t>Each resource element is defined by:</a:t>
            </a:r>
          </a:p>
          <a:p>
            <a:pPr lvl="1"/>
            <a:r>
              <a:rPr lang="en-US" sz="1600" dirty="0" smtClean="0"/>
              <a:t>Name</a:t>
            </a:r>
          </a:p>
          <a:p>
            <a:pPr lvl="1"/>
            <a:r>
              <a:rPr lang="en-US" sz="1600" dirty="0" smtClean="0"/>
              <a:t>Cardinality</a:t>
            </a:r>
          </a:p>
          <a:p>
            <a:pPr lvl="1"/>
            <a:r>
              <a:rPr lang="en-US" sz="1600" dirty="0" smtClean="0"/>
              <a:t>Type (Data type or structural resource)</a:t>
            </a:r>
          </a:p>
          <a:p>
            <a:pPr lvl="1"/>
            <a:r>
              <a:rPr lang="en-US" sz="1600" dirty="0" smtClean="0"/>
              <a:t>Description</a:t>
            </a:r>
          </a:p>
          <a:p>
            <a:pPr lvl="1"/>
            <a:r>
              <a:rPr lang="en-US" sz="1600" dirty="0" smtClean="0"/>
              <a:t>Terminology Binding</a:t>
            </a:r>
          </a:p>
          <a:p>
            <a:pPr lvl="1"/>
            <a:r>
              <a:rPr lang="en-US" sz="1600" dirty="0" smtClean="0"/>
              <a:t>Other stuff (Comments, Constraints, Summary Flags, mappings, </a:t>
            </a:r>
            <a:r>
              <a:rPr lang="en-US" sz="1600" dirty="0" err="1" smtClean="0"/>
              <a:t>etc</a:t>
            </a:r>
            <a:r>
              <a:rPr lang="en-US" sz="1600" dirty="0" smtClean="0"/>
              <a:t>)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38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504042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Complex meaning composed of other </a:t>
            </a:r>
            <a:r>
              <a:rPr lang="en-US" dirty="0" err="1"/>
              <a:t>datatypes</a:t>
            </a:r>
            <a:r>
              <a:rPr lang="en-US" baseline="0" dirty="0"/>
              <a:t>  -  example </a:t>
            </a:r>
            <a:r>
              <a:rPr lang="en-US" baseline="0" dirty="0" err="1"/>
              <a:t>identifer</a:t>
            </a:r>
            <a:r>
              <a:rPr lang="en-US" baseline="0" dirty="0"/>
              <a:t>, </a:t>
            </a:r>
            <a:r>
              <a:rPr lang="en-US" baseline="0" dirty="0" err="1"/>
              <a:t>codeableConcept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lIns="99048" tIns="49524" rIns="99048" bIns="49524"/>
          <a:lstStyle/>
          <a:p>
            <a:fld id="{3A1F50BE-48AE-4332-BF46-C112AB8C5E91}" type="slidenum">
              <a:rPr lang="en-CA" smtClean="0"/>
              <a:pPr/>
              <a:t>40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855571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00637" cy="38242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Eg</a:t>
            </a:r>
            <a:r>
              <a:rPr lang="en-US" dirty="0" smtClean="0"/>
              <a:t> condition with different specialties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2927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1169533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9163" y="917575"/>
            <a:ext cx="496887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1842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411417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9163" y="917575"/>
            <a:ext cx="496887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7582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9163" y="917575"/>
            <a:ext cx="496887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112801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9163" y="917575"/>
            <a:ext cx="496887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75517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2684827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5715" indent="-185715">
              <a:buFont typeface="Arial" charset="0"/>
              <a:buChar char="•"/>
            </a:pPr>
            <a:r>
              <a:rPr lang="en-US" dirty="0" smtClean="0"/>
              <a:t>A</a:t>
            </a:r>
            <a:r>
              <a:rPr lang="en-US" baseline="0" dirty="0" smtClean="0"/>
              <a:t> Document, no matter how nested, is flattened to a list of entries, the Document’s header being the first.</a:t>
            </a:r>
          </a:p>
          <a:p>
            <a:pPr marL="185715" indent="-185715">
              <a:buFont typeface="Arial" charset="0"/>
              <a:buChar char="•"/>
            </a:pPr>
            <a:r>
              <a:rPr lang="en-US" baseline="0" dirty="0" smtClean="0"/>
              <a:t>The document header (and any other the other resources) refer to each other using normal references to reflect the document’s nesting.</a:t>
            </a:r>
          </a:p>
          <a:p>
            <a:pPr marL="185715" indent="-185715">
              <a:buFont typeface="Arial" charset="0"/>
              <a:buChar char="•"/>
            </a:pPr>
            <a:r>
              <a:rPr lang="en-US" baseline="0" dirty="0" smtClean="0"/>
              <a:t>Of course, there may be a digital signature (on the whole Bundle) to attest to the content of the document.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lIns="99048" tIns="49524" rIns="99048" bIns="49524"/>
          <a:lstStyle/>
          <a:p>
            <a:fld id="{E592D5FE-85CA-40E6-8273-48A5F35DE016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03006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5715" indent="-185715">
              <a:buFont typeface="Arial" charset="0"/>
              <a:buChar char="•"/>
            </a:pPr>
            <a:r>
              <a:rPr lang="en-US" dirty="0" smtClean="0"/>
              <a:t>A Message is similar, refers</a:t>
            </a:r>
            <a:r>
              <a:rPr lang="en-US" baseline="0" dirty="0" smtClean="0"/>
              <a:t> (amongst others) to its author, and contains information about the source, destination and the event that triggered it.</a:t>
            </a:r>
          </a:p>
          <a:p>
            <a:pPr marL="185715" indent="-185715">
              <a:buFont typeface="Arial" charset="0"/>
              <a:buChar char="•"/>
            </a:pPr>
            <a:r>
              <a:rPr lang="en-US" baseline="0" dirty="0" smtClean="0"/>
              <a:t>A message contains 1 “data” resource, which is the root of the payload of the message. This is just a normal resource, which in its turn can refer to other related resources.</a:t>
            </a:r>
          </a:p>
          <a:p>
            <a:pPr marL="185715" indent="-185715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lIns="99048" tIns="49524" rIns="99048" bIns="49524"/>
          <a:lstStyle/>
          <a:p>
            <a:fld id="{E592D5FE-85CA-40E6-8273-48A5F35DE016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07361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9163" y="917575"/>
            <a:ext cx="496887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82331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89013" y="944563"/>
            <a:ext cx="5121275" cy="38401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1559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9163" y="917575"/>
            <a:ext cx="496887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75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9163" y="917575"/>
            <a:ext cx="496887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8098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9163" y="917575"/>
            <a:ext cx="496887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696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9163" y="917575"/>
            <a:ext cx="496887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5007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lIns="99048" tIns="49524" rIns="99048" bIns="49524"/>
          <a:lstStyle/>
          <a:p>
            <a:fld id="{3A1F50BE-48AE-4332-BF46-C112AB8C5E91}" type="slidenum">
              <a:rPr lang="en-CA" smtClean="0"/>
              <a:pPr/>
              <a:t>15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445863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9163" y="917575"/>
            <a:ext cx="496887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113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152400" y="152400"/>
            <a:ext cx="8839200" cy="6477000"/>
            <a:chOff x="240" y="288"/>
            <a:chExt cx="5290" cy="3504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blackWhite">
            <a:xfrm>
              <a:off x="240" y="288"/>
              <a:ext cx="5290" cy="3504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folHlink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 dirty="0">
                <a:latin typeface="Times New Roman" pitchFamily="18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285" y="336"/>
              <a:ext cx="5184" cy="3408"/>
            </a:xfrm>
            <a:prstGeom prst="rect">
              <a:avLst/>
            </a:prstGeom>
            <a:noFill/>
            <a:ln w="9525">
              <a:solidFill>
                <a:schemeClr val="folHlink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tx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 dirty="0">
                <a:latin typeface="Times New Roman" pitchFamily="18" charset="0"/>
              </a:endParaRPr>
            </a:p>
          </p:txBody>
        </p:sp>
        <p:sp>
          <p:nvSpPr>
            <p:cNvPr id="7" name="Line 5"/>
            <p:cNvSpPr>
              <a:spLocks noChangeShapeType="1"/>
            </p:cNvSpPr>
            <p:nvPr/>
          </p:nvSpPr>
          <p:spPr bwMode="auto">
            <a:xfrm>
              <a:off x="576" y="2256"/>
              <a:ext cx="4608" cy="0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AU" dirty="0"/>
            </a:p>
          </p:txBody>
        </p:sp>
      </p:grpSp>
      <p:sp>
        <p:nvSpPr>
          <p:cNvPr id="8" name="Rectangle 12"/>
          <p:cNvSpPr>
            <a:spLocks noChangeArrowheads="1"/>
          </p:cNvSpPr>
          <p:nvPr/>
        </p:nvSpPr>
        <p:spPr bwMode="auto">
          <a:xfrm>
            <a:off x="0" y="6629400"/>
            <a:ext cx="9144000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800" b="1" dirty="0"/>
              <a:t>       © 2015 HL7 ® International. Licensed</a:t>
            </a:r>
            <a:r>
              <a:rPr lang="en-US" sz="800" b="1" baseline="0" dirty="0"/>
              <a:t> under Creative Commons</a:t>
            </a:r>
            <a:r>
              <a:rPr lang="en-US" sz="800" b="1" dirty="0"/>
              <a:t>. HL7 &amp; Health Level Seven are registered trademarks of Health Level Seven International. Reg. U.S. TM Office.</a:t>
            </a:r>
          </a:p>
        </p:txBody>
      </p:sp>
      <p:pic>
        <p:nvPicPr>
          <p:cNvPr id="9" name="Picture 13" descr="HL7 International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04800"/>
            <a:ext cx="1109662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Rectangle 6"/>
          <p:cNvSpPr>
            <a:spLocks noGrp="1" noChangeArrowheads="1"/>
          </p:cNvSpPr>
          <p:nvPr>
            <p:ph type="ctrTitle"/>
          </p:nvPr>
        </p:nvSpPr>
        <p:spPr>
          <a:xfrm>
            <a:off x="1219200" y="838200"/>
            <a:ext cx="6781800" cy="2559050"/>
          </a:xfrm>
        </p:spPr>
        <p:txBody>
          <a:bodyPr anchorCtr="1"/>
          <a:lstStyle>
            <a:lvl1pPr algn="ctr">
              <a:defRPr sz="5600"/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3379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962400"/>
            <a:ext cx="6400800" cy="187325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3000"/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71" t="19101" r="26890" b="29814"/>
          <a:stretch/>
        </p:blipFill>
        <p:spPr>
          <a:xfrm>
            <a:off x="6858678" y="260648"/>
            <a:ext cx="2034746" cy="1252151"/>
          </a:xfrm>
          <a:prstGeom prst="rect">
            <a:avLst/>
          </a:prstGeom>
        </p:spPr>
      </p:pic>
      <p:pic>
        <p:nvPicPr>
          <p:cNvPr id="11" name="Picture 4" descr="Creative Commons Licence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65" y="6192775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907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946" y="1575807"/>
            <a:ext cx="3780000" cy="4161255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>
              <a:buClr>
                <a:schemeClr val="accent3"/>
              </a:buClr>
              <a:buSzPct val="100000"/>
              <a:buFont typeface="LucidaGrande" charset="0"/>
              <a:buChar char="▸"/>
              <a:defRPr sz="1500"/>
            </a:lvl1pPr>
            <a:lvl2pPr>
              <a:buClr>
                <a:schemeClr val="accent3"/>
              </a:buClr>
              <a:defRPr sz="1500"/>
            </a:lvl2pPr>
            <a:lvl3pPr>
              <a:buClr>
                <a:schemeClr val="accent3"/>
              </a:buClr>
              <a:defRPr sz="1500"/>
            </a:lvl3pPr>
            <a:lvl4pPr>
              <a:buClr>
                <a:schemeClr val="accent3"/>
              </a:buClr>
              <a:defRPr sz="1500"/>
            </a:lvl4pPr>
            <a:lvl5pPr>
              <a:buClr>
                <a:schemeClr val="accent3"/>
              </a:buClr>
              <a:defRPr sz="1500"/>
            </a:lvl5pPr>
            <a:lvl6pPr marL="2334331" indent="-212213">
              <a:buClr>
                <a:schemeClr val="accent3"/>
              </a:buClr>
              <a:buFont typeface=".HelveticaNeueDeskInterface-Regular" charset="-120"/>
              <a:buChar char="–"/>
              <a:defRPr sz="1500">
                <a:solidFill>
                  <a:schemeClr val="accent6"/>
                </a:solidFill>
              </a:defRPr>
            </a:lvl6pPr>
            <a:lvl7pPr>
              <a:buClr>
                <a:schemeClr val="accent3"/>
              </a:buClr>
              <a:defRPr sz="1500">
                <a:solidFill>
                  <a:schemeClr val="accent6"/>
                </a:solidFill>
              </a:defRPr>
            </a:lvl7pPr>
            <a:lvl8pPr marL="3183179" indent="-212213">
              <a:buClr>
                <a:schemeClr val="accent3"/>
              </a:buClr>
              <a:buFont typeface=".HelveticaNeueDeskInterface-Regular" charset="-120"/>
              <a:buChar char="–"/>
              <a:defRPr sz="1500">
                <a:solidFill>
                  <a:schemeClr val="accent6"/>
                </a:solidFill>
              </a:defRPr>
            </a:lvl8pPr>
            <a:lvl9pPr>
              <a:buClr>
                <a:schemeClr val="accent3"/>
              </a:buClr>
              <a:defRPr sz="1500">
                <a:solidFill>
                  <a:schemeClr val="accent6"/>
                </a:solidFill>
              </a:defRPr>
            </a:lvl9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4694729" y="1575807"/>
            <a:ext cx="3780000" cy="4161255"/>
          </a:xfrm>
          <a:prstGeom prst="rect">
            <a:avLst/>
          </a:prstGeom>
        </p:spPr>
        <p:txBody>
          <a:bodyPr>
            <a:noAutofit/>
          </a:bodyPr>
          <a:lstStyle>
            <a:lvl1pPr marL="318317" indent="-318317">
              <a:buClr>
                <a:schemeClr val="accent3"/>
              </a:buClr>
              <a:buSzPct val="100000"/>
              <a:buFont typeface="LucidaGrande" charset="0"/>
              <a:buChar char="▸"/>
              <a:defRPr sz="1500"/>
            </a:lvl1pPr>
            <a:lvl2pPr>
              <a:buClr>
                <a:schemeClr val="accent3"/>
              </a:buClr>
              <a:defRPr sz="1500"/>
            </a:lvl2pPr>
            <a:lvl3pPr>
              <a:buClr>
                <a:schemeClr val="accent3"/>
              </a:buClr>
              <a:defRPr sz="1500"/>
            </a:lvl3pPr>
            <a:lvl4pPr>
              <a:buClr>
                <a:schemeClr val="accent3"/>
              </a:buClr>
              <a:defRPr sz="1500"/>
            </a:lvl4pPr>
            <a:lvl5pPr>
              <a:buClr>
                <a:schemeClr val="accent3"/>
              </a:buClr>
              <a:defRPr sz="1500"/>
            </a:lvl5pPr>
            <a:lvl6pPr marL="2334331" indent="-212213">
              <a:buClr>
                <a:schemeClr val="accent3"/>
              </a:buClr>
              <a:buFont typeface=".HelveticaNeueDeskInterface-Regular" charset="-120"/>
              <a:buChar char="–"/>
              <a:defRPr sz="1500">
                <a:solidFill>
                  <a:schemeClr val="accent6"/>
                </a:solidFill>
              </a:defRPr>
            </a:lvl6pPr>
            <a:lvl7pPr>
              <a:buClr>
                <a:schemeClr val="accent3"/>
              </a:buClr>
              <a:defRPr sz="1500">
                <a:solidFill>
                  <a:schemeClr val="accent6"/>
                </a:solidFill>
              </a:defRPr>
            </a:lvl7pPr>
            <a:lvl8pPr marL="3183179" indent="-212213">
              <a:buClr>
                <a:schemeClr val="accent3"/>
              </a:buClr>
              <a:buFont typeface=".HelveticaNeueDeskInterface-Regular" charset="-120"/>
              <a:buChar char="–"/>
              <a:defRPr sz="1500">
                <a:solidFill>
                  <a:schemeClr val="accent6"/>
                </a:solidFill>
              </a:defRPr>
            </a:lvl8pPr>
            <a:lvl9pPr>
              <a:buClr>
                <a:schemeClr val="accent3"/>
              </a:buClr>
              <a:defRPr sz="1500">
                <a:solidFill>
                  <a:schemeClr val="accent6"/>
                </a:solidFill>
              </a:defRPr>
            </a:lvl9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</a:t>
            </a:r>
          </a:p>
        </p:txBody>
      </p:sp>
      <p:grpSp>
        <p:nvGrpSpPr>
          <p:cNvPr id="8" name="Group 7"/>
          <p:cNvGrpSpPr/>
          <p:nvPr userDrawn="1"/>
        </p:nvGrpSpPr>
        <p:grpSpPr>
          <a:xfrm>
            <a:off x="8432519" y="5909878"/>
            <a:ext cx="717755" cy="957007"/>
            <a:chOff x="8432498" y="4432398"/>
            <a:chExt cx="717755" cy="717755"/>
          </a:xfrm>
        </p:grpSpPr>
        <p:sp>
          <p:nvSpPr>
            <p:cNvPr id="9" name="Right Triangle 8"/>
            <p:cNvSpPr/>
            <p:nvPr userDrawn="1"/>
          </p:nvSpPr>
          <p:spPr>
            <a:xfrm rot="16200000">
              <a:off x="8432498" y="4432398"/>
              <a:ext cx="717755" cy="717755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81216" y="4791276"/>
              <a:ext cx="300165" cy="313771"/>
            </a:xfrm>
            <a:prstGeom prst="rect">
              <a:avLst/>
            </a:prstGeom>
          </p:spPr>
        </p:pic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43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7876619" y="5565993"/>
            <a:ext cx="1008112" cy="93610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13" descr="HL7 International Logo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04800"/>
            <a:ext cx="1109662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69022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332657"/>
            <a:ext cx="6552728" cy="1152128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6304235"/>
            <a:ext cx="720080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3856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828800"/>
            <a:ext cx="4114800" cy="45525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8800"/>
            <a:ext cx="4114800" cy="45525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6304235"/>
            <a:ext cx="720080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55763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332656"/>
            <a:ext cx="6552728" cy="115212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544" y="1709118"/>
            <a:ext cx="4040188" cy="63976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358032"/>
            <a:ext cx="4040188" cy="409530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709118"/>
            <a:ext cx="4041775" cy="63976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58032"/>
            <a:ext cx="4041775" cy="409530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8479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6304235"/>
            <a:ext cx="720080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32753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8" y="252899"/>
            <a:ext cx="8568952" cy="626469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6304235"/>
            <a:ext cx="720080" cy="2211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8" y="332657"/>
            <a:ext cx="6552728" cy="118014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96780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ngl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 userDrawn="1">
            <p:ph idx="1"/>
          </p:nvPr>
        </p:nvSpPr>
        <p:spPr>
          <a:xfrm>
            <a:off x="609946" y="1575807"/>
            <a:ext cx="7822552" cy="4161255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>
              <a:buClr>
                <a:schemeClr val="tx1"/>
              </a:buClr>
              <a:buSzPct val="100000"/>
              <a:buFont typeface="Arial" charset="0"/>
              <a:buChar char="•"/>
              <a:defRPr sz="1500"/>
            </a:lvl1pPr>
            <a:lvl2pPr marL="742950" indent="-285750">
              <a:buClr>
                <a:schemeClr val="tx1"/>
              </a:buClr>
              <a:buSzPct val="100000"/>
              <a:buFont typeface="Arial" charset="0"/>
              <a:buChar char="•"/>
              <a:defRPr sz="1500"/>
            </a:lvl2pPr>
            <a:lvl3pPr marL="1200150" indent="-285750">
              <a:buClr>
                <a:schemeClr val="tx1"/>
              </a:buClr>
              <a:buSzPct val="100000"/>
              <a:buFont typeface="Arial" charset="0"/>
              <a:buChar char="•"/>
              <a:defRPr sz="1500"/>
            </a:lvl3pPr>
            <a:lvl4pPr marL="1657350" indent="-285750">
              <a:buClr>
                <a:schemeClr val="tx1"/>
              </a:buClr>
              <a:buSzPct val="100000"/>
              <a:buFont typeface="Arial" charset="0"/>
              <a:buChar char="•"/>
              <a:defRPr sz="1500"/>
            </a:lvl4pPr>
            <a:lvl5pPr marL="2114550" indent="-285750">
              <a:buClr>
                <a:schemeClr val="tx1"/>
              </a:buClr>
              <a:buSzPct val="100000"/>
              <a:buFont typeface="Arial" charset="0"/>
              <a:buChar char="•"/>
              <a:defRPr sz="1500"/>
            </a:lvl5pPr>
            <a:lvl6pPr marL="2407868" indent="-285750">
              <a:buClr>
                <a:schemeClr val="tx1"/>
              </a:buClr>
              <a:buSzPct val="100000"/>
              <a:buFont typeface="Arial" charset="0"/>
              <a:buChar char="•"/>
              <a:defRPr sz="1500">
                <a:solidFill>
                  <a:schemeClr val="accent6"/>
                </a:solidFill>
              </a:defRPr>
            </a:lvl6pPr>
            <a:lvl7pPr marL="2832291" indent="-285750">
              <a:buClr>
                <a:schemeClr val="tx1"/>
              </a:buClr>
              <a:buSzPct val="100000"/>
              <a:buFont typeface="Arial" charset="0"/>
              <a:buChar char="•"/>
              <a:defRPr sz="1500">
                <a:solidFill>
                  <a:schemeClr val="accent6"/>
                </a:solidFill>
              </a:defRPr>
            </a:lvl7pPr>
            <a:lvl8pPr marL="3256716" indent="-285750">
              <a:buClr>
                <a:schemeClr val="tx1"/>
              </a:buClr>
              <a:buSzPct val="100000"/>
              <a:buFont typeface="Arial" charset="0"/>
              <a:buChar char="•"/>
              <a:defRPr sz="1500" baseline="0">
                <a:solidFill>
                  <a:schemeClr val="accent6"/>
                </a:solidFill>
              </a:defRPr>
            </a:lvl8pPr>
            <a:lvl9pPr marL="3681139" indent="-285750">
              <a:buClr>
                <a:schemeClr val="tx1"/>
              </a:buClr>
              <a:buSzPct val="100000"/>
              <a:buFont typeface="Arial" charset="0"/>
              <a:buChar char="•"/>
              <a:defRPr sz="1500">
                <a:solidFill>
                  <a:schemeClr val="accent6"/>
                </a:solidFill>
              </a:defRPr>
            </a:lvl9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  <a:endParaRPr lang="en-US" noProof="0" dirty="0"/>
          </a:p>
          <a:p>
            <a:pPr lvl="8"/>
            <a:r>
              <a:rPr lang="en-US" noProof="0" dirty="0" smtClean="0"/>
              <a:t>Ninth level</a:t>
            </a:r>
          </a:p>
          <a:p>
            <a:pPr lvl="7"/>
            <a:endParaRPr 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1607197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Break - Imag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 userDrawn="1"/>
        </p:nvSpPr>
        <p:spPr>
          <a:xfrm>
            <a:off x="-1" y="0"/>
            <a:ext cx="6365242" cy="6858000"/>
          </a:xfrm>
          <a:custGeom>
            <a:avLst/>
            <a:gdLst>
              <a:gd name="connsiteX0" fmla="*/ 0 w 6365242"/>
              <a:gd name="connsiteY0" fmla="*/ 0 h 5143500"/>
              <a:gd name="connsiteX1" fmla="*/ 3793495 w 6365242"/>
              <a:gd name="connsiteY1" fmla="*/ 0 h 5143500"/>
              <a:gd name="connsiteX2" fmla="*/ 6365242 w 6365242"/>
              <a:gd name="connsiteY2" fmla="*/ 2571748 h 5143500"/>
              <a:gd name="connsiteX3" fmla="*/ 3793492 w 6365242"/>
              <a:gd name="connsiteY3" fmla="*/ 5143498 h 5143500"/>
              <a:gd name="connsiteX4" fmla="*/ 2465409 w 6365242"/>
              <a:gd name="connsiteY4" fmla="*/ 5143497 h 5143500"/>
              <a:gd name="connsiteX5" fmla="*/ 2465409 w 6365242"/>
              <a:gd name="connsiteY5" fmla="*/ 5143500 h 5143500"/>
              <a:gd name="connsiteX6" fmla="*/ 0 w 6365242"/>
              <a:gd name="connsiteY6" fmla="*/ 5143500 h 5143500"/>
              <a:gd name="connsiteX7" fmla="*/ 0 w 6365242"/>
              <a:gd name="connsiteY7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65242" h="5143500">
                <a:moveTo>
                  <a:pt x="0" y="0"/>
                </a:moveTo>
                <a:lnTo>
                  <a:pt x="3793495" y="0"/>
                </a:lnTo>
                <a:lnTo>
                  <a:pt x="6365242" y="2571748"/>
                </a:lnTo>
                <a:lnTo>
                  <a:pt x="3793492" y="5143498"/>
                </a:lnTo>
                <a:lnTo>
                  <a:pt x="2465409" y="5143497"/>
                </a:lnTo>
                <a:lnTo>
                  <a:pt x="2465409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45481" y="2806007"/>
            <a:ext cx="4298673" cy="1483052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lnSpc>
                <a:spcPts val="3200"/>
              </a:lnSpc>
              <a:spcBef>
                <a:spcPts val="0"/>
              </a:spcBef>
              <a:buNone/>
              <a:defRPr sz="3400" b="1" i="0" cap="all" spc="-150" baseline="0">
                <a:solidFill>
                  <a:schemeClr val="accent3"/>
                </a:solidFill>
                <a:latin typeface="+mn-lt"/>
                <a:ea typeface="Arial Black" charset="0"/>
                <a:cs typeface="Arial Black" charset="0"/>
              </a:defRPr>
            </a:lvl1pPr>
            <a:lvl2pPr marL="424424" indent="0">
              <a:buNone/>
              <a:defRPr/>
            </a:lvl2pPr>
            <a:lvl3pPr marL="848847" indent="0">
              <a:buNone/>
              <a:defRPr/>
            </a:lvl3pPr>
            <a:lvl4pPr marL="1273270" indent="0">
              <a:buNone/>
              <a:defRPr/>
            </a:lvl4pPr>
            <a:lvl5pPr marL="1697694" indent="0">
              <a:buNone/>
              <a:defRPr/>
            </a:lvl5pPr>
          </a:lstStyle>
          <a:p>
            <a:pPr lvl="0"/>
            <a:r>
              <a:rPr lang="en-US" dirty="0" smtClean="0"/>
              <a:t>Section divider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872864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ChangeArrowheads="1"/>
          </p:cNvSpPr>
          <p:nvPr/>
        </p:nvSpPr>
        <p:spPr bwMode="auto">
          <a:xfrm>
            <a:off x="152400" y="152400"/>
            <a:ext cx="8839200" cy="6477000"/>
          </a:xfrm>
          <a:prstGeom prst="rect">
            <a:avLst/>
          </a:prstGeom>
          <a:solidFill>
            <a:schemeClr val="bg1"/>
          </a:solidFill>
          <a:ln w="44450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lang="en-US" sz="2400" dirty="0">
              <a:latin typeface="Times New Roman" pitchFamily="18" charset="0"/>
            </a:endParaRPr>
          </a:p>
        </p:txBody>
      </p:sp>
      <p:sp>
        <p:nvSpPr>
          <p:cNvPr id="1027" name="Rectangle 4"/>
          <p:cNvSpPr>
            <a:spLocks noChangeArrowheads="1"/>
          </p:cNvSpPr>
          <p:nvPr/>
        </p:nvSpPr>
        <p:spPr bwMode="blackWhite">
          <a:xfrm>
            <a:off x="231775" y="236538"/>
            <a:ext cx="8678863" cy="6289675"/>
          </a:xfrm>
          <a:prstGeom prst="rect">
            <a:avLst/>
          </a:prstGeom>
          <a:solidFill>
            <a:schemeClr val="bg1"/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lang="en-US" sz="2400" dirty="0">
              <a:latin typeface="Times New Roman" pitchFamily="18" charset="0"/>
            </a:endParaRPr>
          </a:p>
        </p:txBody>
      </p:sp>
      <p:sp>
        <p:nvSpPr>
          <p:cNvPr id="1028" name="Line 5"/>
          <p:cNvSpPr>
            <a:spLocks noChangeShapeType="1"/>
          </p:cNvSpPr>
          <p:nvPr/>
        </p:nvSpPr>
        <p:spPr bwMode="auto">
          <a:xfrm>
            <a:off x="461963" y="1600200"/>
            <a:ext cx="8296275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1029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323528" y="332657"/>
            <a:ext cx="6552728" cy="11801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0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828800"/>
            <a:ext cx="8382000" cy="4480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1" name="Rectangle 13"/>
          <p:cNvSpPr>
            <a:spLocks noChangeArrowheads="1"/>
          </p:cNvSpPr>
          <p:nvPr/>
        </p:nvSpPr>
        <p:spPr bwMode="auto">
          <a:xfrm>
            <a:off x="228600" y="6643688"/>
            <a:ext cx="9144000" cy="214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800" b="1" dirty="0"/>
              <a:t>© 2015 HL7 ® International. Licensed</a:t>
            </a:r>
            <a:r>
              <a:rPr lang="en-US" sz="800" b="1" baseline="0" dirty="0"/>
              <a:t> under Creative Commons</a:t>
            </a:r>
            <a:r>
              <a:rPr lang="en-US" sz="800" b="1" dirty="0"/>
              <a:t>. HL7 &amp; Health Level Seven are registered trademarks of Health Level Seven International. Reg. U.S. TM Office.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71" t="19101" r="26890" b="29814"/>
          <a:stretch/>
        </p:blipFill>
        <p:spPr>
          <a:xfrm>
            <a:off x="6876256" y="260648"/>
            <a:ext cx="2034746" cy="125215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9" r:id="rId8"/>
    <p:sldLayoutId id="2147483670" r:id="rId9"/>
    <p:sldLayoutId id="2147483671" r:id="rId10"/>
  </p:sldLayoutIdLst>
  <p:hf hdr="0" ftr="0" dt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5pPr>
      <a:lvl6pPr marL="4572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6pPr>
      <a:lvl7pPr marL="9144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7pPr>
      <a:lvl8pPr marL="13716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8pPr>
      <a:lvl9pPr marL="18288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n"/>
        <a:defRPr sz="31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Ø"/>
        <a:defRPr sz="26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5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http://creativecommons.org/licenses/by/3.0/deed.en_GB" TargetMode="External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2" Type="http://schemas.openxmlformats.org/officeDocument/2006/relationships/hyperlink" Target="NULL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clinfhir.com/launcher.html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://clinfhir.com/launcher.html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6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://clinfhir.com/launcher.html" TargetMode="Externa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0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4" Type="http://schemas.openxmlformats.org/officeDocument/2006/relationships/image" Target="../media/image18.jpe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4.JP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s://thefhirplace.com/" TargetMode="External"/><Relationship Id="rId3" Type="http://schemas.openxmlformats.org/officeDocument/2006/relationships/hyperlink" Target="http://wiki.hl7.org/index.php?title=Publicly_Available_FHIR_Servers_for_testing" TargetMode="Externa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1100" y="1446014"/>
            <a:ext cx="6781800" cy="2559050"/>
          </a:xfrm>
        </p:spPr>
        <p:txBody>
          <a:bodyPr/>
          <a:lstStyle/>
          <a:p>
            <a:r>
              <a:rPr lang="en-AU" dirty="0" smtClean="0"/>
              <a:t>FHIR for Clinicians and Decision Makers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dirty="0" smtClean="0">
                <a:ea typeface="ＭＳ Ｐゴシック" pitchFamily="34" charset="-128"/>
              </a:rPr>
              <a:t>HL7 Working Group Meeting</a:t>
            </a:r>
            <a:endParaRPr lang="en-US" sz="3200" dirty="0">
              <a:ea typeface="ＭＳ Ｐゴシック" pitchFamily="34" charset="-128"/>
            </a:endParaRPr>
          </a:p>
          <a:p>
            <a:r>
              <a:rPr lang="en-US" sz="3200" dirty="0" smtClean="0">
                <a:ea typeface="ＭＳ Ｐゴシック" pitchFamily="34" charset="-128"/>
              </a:rPr>
              <a:t>Madrid May, 2017</a:t>
            </a:r>
            <a:endParaRPr lang="en-US" sz="3200" dirty="0">
              <a:ea typeface="ＭＳ Ｐゴシック" pitchFamily="34" charset="-128"/>
            </a:endParaRPr>
          </a:p>
          <a:p>
            <a:r>
              <a:rPr lang="en-US" sz="3200" dirty="0" smtClean="0">
                <a:ea typeface="ＭＳ Ｐゴシック" pitchFamily="34" charset="-128"/>
              </a:rPr>
              <a:t>Dr. David Hay</a:t>
            </a:r>
            <a:endParaRPr lang="en-US" sz="3200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95855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/>
          <p:cNvSpPr>
            <a:spLocks noGrp="1"/>
          </p:cNvSpPr>
          <p:nvPr>
            <p:ph type="title"/>
          </p:nvPr>
        </p:nvSpPr>
        <p:spPr>
          <a:xfrm>
            <a:off x="323528" y="332657"/>
            <a:ext cx="6984776" cy="1180142"/>
          </a:xfrm>
        </p:spPr>
        <p:txBody>
          <a:bodyPr/>
          <a:lstStyle/>
          <a:p>
            <a:r>
              <a:rPr lang="en-US" smtClean="0"/>
              <a:t>Benefits t</a:t>
            </a:r>
            <a:r>
              <a:rPr lang="en-NZ" b="0" dirty="0" smtClean="0"/>
              <a:t>o Implementers and Vendors</a:t>
            </a:r>
            <a:endParaRPr lang="en-US" b="0" dirty="0">
              <a:solidFill>
                <a:schemeClr val="accent6"/>
              </a:solidFill>
            </a:endParaRPr>
          </a:p>
        </p:txBody>
      </p:sp>
      <p:sp>
        <p:nvSpPr>
          <p:cNvPr id="17" name="Content Placeholder 5"/>
          <p:cNvSpPr>
            <a:spLocks noGrp="1"/>
          </p:cNvSpPr>
          <p:nvPr>
            <p:ph idx="1"/>
          </p:nvPr>
        </p:nvSpPr>
        <p:spPr>
          <a:xfrm>
            <a:off x="609946" y="1976284"/>
            <a:ext cx="7822552" cy="3120941"/>
          </a:xfrm>
        </p:spPr>
        <p:txBody>
          <a:bodyPr/>
          <a:lstStyle/>
          <a:p>
            <a:pPr marL="0" indent="-278529"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Familiar tooling and technologies</a:t>
            </a:r>
          </a:p>
          <a:p>
            <a:pPr lvl="1"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XML/JSON, HTTP, REST, SSL, </a:t>
            </a:r>
            <a:r>
              <a:rPr lang="en-US" sz="1800" dirty="0" smtClean="0"/>
              <a:t>OAuth</a:t>
            </a:r>
            <a:endParaRPr lang="en-US" sz="1800" dirty="0"/>
          </a:p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Predefined resources and APIs </a:t>
            </a:r>
            <a:endParaRPr lang="en-US" sz="1800" dirty="0" smtClean="0"/>
          </a:p>
          <a:p>
            <a:pPr lvl="1">
              <a:spcBef>
                <a:spcPts val="0"/>
              </a:spcBef>
              <a:spcAft>
                <a:spcPts val="300"/>
              </a:spcAft>
            </a:pPr>
            <a:r>
              <a:rPr lang="en-US" sz="1800" dirty="0" smtClean="0"/>
              <a:t>With built in extensibility</a:t>
            </a:r>
            <a:endParaRPr lang="en-US" sz="1800" dirty="0"/>
          </a:p>
          <a:p>
            <a:pPr lvl="1"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Allows implementer to focus on the core application </a:t>
            </a:r>
            <a:r>
              <a:rPr lang="en-US" sz="1800" dirty="0" smtClean="0"/>
              <a:t>functionality</a:t>
            </a:r>
            <a:endParaRPr lang="en-US" sz="1800" dirty="0"/>
          </a:p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Extensive documentation, samples and reference </a:t>
            </a:r>
            <a:r>
              <a:rPr lang="en-US" sz="1800" dirty="0" smtClean="0"/>
              <a:t>server implementations</a:t>
            </a:r>
            <a:endParaRPr lang="en-US" sz="1800" dirty="0"/>
          </a:p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Validation services </a:t>
            </a:r>
          </a:p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Active and supportive </a:t>
            </a:r>
            <a:r>
              <a:rPr lang="en-US" sz="1800" dirty="0" smtClean="0"/>
              <a:t>community</a:t>
            </a:r>
            <a:endParaRPr lang="en-US" sz="1800" dirty="0"/>
          </a:p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Open Source code libraries</a:t>
            </a:r>
          </a:p>
          <a:p>
            <a:pPr lvl="1"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HAPI (Java) and </a:t>
            </a:r>
            <a:r>
              <a:rPr lang="en-US" sz="1800" dirty="0" err="1"/>
              <a:t>Furore</a:t>
            </a:r>
            <a:r>
              <a:rPr lang="en-US" sz="1800" dirty="0"/>
              <a:t> (</a:t>
            </a:r>
            <a:r>
              <a:rPr lang="en-US" sz="1800" dirty="0" err="1"/>
              <a:t>.Net</a:t>
            </a:r>
            <a:r>
              <a:rPr lang="en-US" sz="1800" dirty="0" smtClean="0"/>
              <a:t>)</a:t>
            </a:r>
            <a:endParaRPr lang="en-US" sz="1800" dirty="0"/>
          </a:p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Mobile </a:t>
            </a:r>
            <a:r>
              <a:rPr lang="en-US" sz="1800" dirty="0" smtClean="0"/>
              <a:t>friendly</a:t>
            </a:r>
            <a:endParaRPr lang="en-US" sz="1800" dirty="0"/>
          </a:p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Increases commercial viability of app development as FHIR compliant apps will work with different FHIR Servers (EMRs, HIEs</a:t>
            </a:r>
            <a:r>
              <a:rPr lang="en-US" sz="1800" dirty="0" smtClean="0"/>
              <a:t>)</a:t>
            </a:r>
            <a:br>
              <a:rPr lang="en-US" sz="1800" dirty="0" smtClean="0"/>
            </a:br>
            <a:endParaRPr lang="en-US" sz="1800" dirty="0"/>
          </a:p>
          <a:p>
            <a:pPr>
              <a:spcBef>
                <a:spcPts val="0"/>
              </a:spcBef>
              <a:spcAft>
                <a:spcPts val="300"/>
              </a:spcAft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82056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 </a:t>
            </a:r>
            <a:r>
              <a:rPr lang="en-US" dirty="0"/>
              <a:t>Benefits </a:t>
            </a:r>
            <a:r>
              <a:rPr lang="en-US" dirty="0" smtClean="0"/>
              <a:t>to </a:t>
            </a:r>
            <a:r>
              <a:rPr lang="en-NZ" dirty="0" smtClean="0"/>
              <a:t>Clinicians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957" y="2039101"/>
            <a:ext cx="6814111" cy="4198211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400"/>
              </a:spcAft>
              <a:buClr>
                <a:srgbClr val="54C8E8"/>
              </a:buClr>
            </a:pP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Clinicians can get involved in system design</a:t>
            </a:r>
          </a:p>
          <a:p>
            <a:pPr>
              <a:spcBef>
                <a:spcPts val="0"/>
              </a:spcBef>
              <a:spcAft>
                <a:spcPts val="400"/>
              </a:spcAft>
              <a:buClr>
                <a:srgbClr val="54C8E8"/>
              </a:buClr>
            </a:pP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Tooling available</a:t>
            </a:r>
          </a:p>
          <a:p>
            <a:pPr>
              <a:spcBef>
                <a:spcPts val="0"/>
              </a:spcBef>
              <a:spcAft>
                <a:spcPts val="400"/>
              </a:spcAft>
              <a:buClr>
                <a:srgbClr val="54C8E8"/>
              </a:buClr>
            </a:pP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Improved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access to more complete, higher </a:t>
            </a:r>
            <a:br>
              <a:rPr lang="en-US" sz="1800" dirty="0">
                <a:latin typeface="Arial" charset="0"/>
                <a:ea typeface="Arial" charset="0"/>
                <a:cs typeface="Arial" charset="0"/>
              </a:rPr>
            </a:b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quality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patient information incl. genomics</a:t>
            </a:r>
          </a:p>
          <a:p>
            <a:pPr>
              <a:spcBef>
                <a:spcPts val="0"/>
              </a:spcBef>
              <a:spcAft>
                <a:spcPts val="400"/>
              </a:spcAft>
              <a:buClr>
                <a:srgbClr val="54C8E8"/>
              </a:buClr>
            </a:pP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Greater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choice and variety of applications and devices to support 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clinical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workflow</a:t>
            </a:r>
          </a:p>
          <a:p>
            <a:pPr>
              <a:spcBef>
                <a:spcPts val="0"/>
              </a:spcBef>
              <a:spcAft>
                <a:spcPts val="400"/>
              </a:spcAft>
              <a:buClr>
                <a:srgbClr val="54C8E8"/>
              </a:buClr>
            </a:pP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Increased  IT development speed – solving business problems 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faster in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innovative ways</a:t>
            </a:r>
          </a:p>
          <a:p>
            <a:pPr>
              <a:spcBef>
                <a:spcPts val="0"/>
              </a:spcBef>
              <a:spcAft>
                <a:spcPts val="400"/>
              </a:spcAft>
              <a:buClr>
                <a:srgbClr val="54C8E8"/>
              </a:buClr>
            </a:pP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Improving Decision Support</a:t>
            </a:r>
          </a:p>
          <a:p>
            <a:pPr marL="685800" lvl="1" indent="-265176">
              <a:spcBef>
                <a:spcPts val="0"/>
              </a:spcBef>
              <a:spcAft>
                <a:spcPts val="400"/>
              </a:spcAft>
              <a:buClr>
                <a:srgbClr val="54C8E8"/>
              </a:buClr>
              <a:buFont typeface="LucidaGrande" charset="0"/>
              <a:buChar char="-"/>
            </a:pP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E.g. 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Immunization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protocol</a:t>
            </a:r>
          </a:p>
          <a:p>
            <a:pPr>
              <a:spcBef>
                <a:spcPts val="0"/>
              </a:spcBef>
              <a:spcAft>
                <a:spcPts val="400"/>
              </a:spcAft>
              <a:buClr>
                <a:srgbClr val="54C8E8"/>
              </a:buClr>
            </a:pP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Saving time</a:t>
            </a:r>
            <a:endParaRPr lang="en-US" sz="18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903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 </a:t>
            </a:r>
            <a:r>
              <a:rPr lang="en-US" dirty="0"/>
              <a:t>Benefits </a:t>
            </a:r>
            <a:r>
              <a:rPr lang="en-US" dirty="0" smtClean="0"/>
              <a:t>to </a:t>
            </a:r>
            <a:r>
              <a:rPr lang="en-NZ" dirty="0" smtClean="0"/>
              <a:t>Consumers</a:t>
            </a:r>
            <a:endParaRPr lang="en-US" dirty="0"/>
          </a:p>
        </p:txBody>
      </p:sp>
      <p:sp>
        <p:nvSpPr>
          <p:cNvPr id="17" name="Content Placeholder 5"/>
          <p:cNvSpPr>
            <a:spLocks noGrp="1"/>
          </p:cNvSpPr>
          <p:nvPr>
            <p:ph idx="1"/>
          </p:nvPr>
        </p:nvSpPr>
        <p:spPr>
          <a:xfrm>
            <a:off x="609967" y="2039106"/>
            <a:ext cx="7490425" cy="3120941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Prospect of improved patient engagement apps, enabled through FHIR APIs to clinical </a:t>
            </a:r>
            <a:r>
              <a:rPr lang="en-US" sz="1800" dirty="0" smtClean="0"/>
              <a:t>systems</a:t>
            </a:r>
          </a:p>
          <a:p>
            <a:pPr lvl="1">
              <a:spcBef>
                <a:spcPts val="0"/>
              </a:spcBef>
              <a:spcAft>
                <a:spcPts val="300"/>
              </a:spcAft>
            </a:pPr>
            <a:r>
              <a:rPr lang="en-US" sz="1800" dirty="0" smtClean="0"/>
              <a:t>Can engage more deeply</a:t>
            </a:r>
            <a:endParaRPr lang="en-US" sz="1800" dirty="0"/>
          </a:p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Clinician has access to a more complete patient record </a:t>
            </a:r>
            <a:br>
              <a:rPr lang="en-US" sz="1800" dirty="0"/>
            </a:br>
            <a:r>
              <a:rPr lang="en-US" sz="1800" dirty="0"/>
              <a:t>and improved decision making tools, leading </a:t>
            </a:r>
            <a:r>
              <a:rPr lang="en-US" sz="1800" dirty="0" smtClean="0"/>
              <a:t>to:</a:t>
            </a:r>
            <a:endParaRPr lang="en-US" sz="1800" dirty="0"/>
          </a:p>
          <a:p>
            <a:pPr lvl="1"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Better decision making</a:t>
            </a:r>
          </a:p>
          <a:p>
            <a:pPr lvl="1"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More efficient diagnosis and treatment</a:t>
            </a:r>
          </a:p>
          <a:p>
            <a:pPr lvl="1"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Higher quality </a:t>
            </a:r>
            <a:r>
              <a:rPr lang="en-US" sz="1800" dirty="0" smtClean="0"/>
              <a:t>care</a:t>
            </a:r>
            <a:endParaRPr lang="en-US" sz="1800" dirty="0"/>
          </a:p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Overall improved patient experience – reducing wasted time</a:t>
            </a:r>
          </a:p>
        </p:txBody>
      </p:sp>
    </p:spTree>
    <p:extLst>
      <p:ext uri="{BB962C8B-B14F-4D97-AF65-F5344CB8AC3E}">
        <p14:creationId xmlns:p14="http://schemas.microsoft.com/office/powerpoint/2010/main" val="183588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Benefits t</a:t>
            </a:r>
            <a:r>
              <a:rPr lang="en-NZ" dirty="0" smtClean="0"/>
              <a:t>o Health </a:t>
            </a:r>
            <a:r>
              <a:rPr lang="en-NZ" dirty="0"/>
              <a:t>Care </a:t>
            </a:r>
            <a:r>
              <a:rPr lang="en-NZ" dirty="0" smtClean="0"/>
              <a:t>Organisations</a:t>
            </a:r>
            <a:endParaRPr lang="en-US" dirty="0"/>
          </a:p>
        </p:txBody>
      </p:sp>
      <p:sp>
        <p:nvSpPr>
          <p:cNvPr id="17" name="Content Placeholder 5"/>
          <p:cNvSpPr>
            <a:spLocks noGrp="1"/>
          </p:cNvSpPr>
          <p:nvPr>
            <p:ph idx="1"/>
          </p:nvPr>
        </p:nvSpPr>
        <p:spPr>
          <a:xfrm>
            <a:off x="609946" y="1916832"/>
            <a:ext cx="7822552" cy="3820230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Most vendors are committed to </a:t>
            </a:r>
            <a:r>
              <a:rPr lang="en-US" sz="1800" dirty="0" smtClean="0"/>
              <a:t>FHIR</a:t>
            </a:r>
            <a:endParaRPr lang="en-US" sz="1800" dirty="0"/>
          </a:p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Should lead to:</a:t>
            </a:r>
          </a:p>
          <a:p>
            <a:pPr lvl="1"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faster deployments</a:t>
            </a:r>
          </a:p>
          <a:p>
            <a:pPr lvl="1"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lower cost interoperability</a:t>
            </a:r>
          </a:p>
          <a:p>
            <a:pPr lvl="1"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reduced vendor lock in as FHIR is adopted by source </a:t>
            </a:r>
            <a:r>
              <a:rPr lang="en-US" sz="1800" dirty="0" smtClean="0"/>
              <a:t>systems</a:t>
            </a:r>
            <a:endParaRPr lang="en-US" sz="1800" dirty="0"/>
          </a:p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sz="1800" dirty="0"/>
              <a:t>Standards based APIs to support internal </a:t>
            </a:r>
            <a:r>
              <a:rPr lang="en-US" sz="1800" dirty="0" smtClean="0"/>
              <a:t>application development</a:t>
            </a:r>
          </a:p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sz="1800" dirty="0" smtClean="0"/>
              <a:t>Capture data for </a:t>
            </a:r>
          </a:p>
          <a:p>
            <a:pPr lvl="1">
              <a:spcBef>
                <a:spcPts val="0"/>
              </a:spcBef>
              <a:spcAft>
                <a:spcPts val="300"/>
              </a:spcAft>
            </a:pPr>
            <a:r>
              <a:rPr lang="en-US" sz="1800" dirty="0" smtClean="0"/>
              <a:t>Analytics and Decision Support</a:t>
            </a:r>
          </a:p>
          <a:p>
            <a:pPr lvl="1">
              <a:spcBef>
                <a:spcPts val="0"/>
              </a:spcBef>
              <a:spcAft>
                <a:spcPts val="300"/>
              </a:spcAft>
            </a:pPr>
            <a:r>
              <a:rPr lang="en-US" sz="1800" dirty="0" smtClean="0"/>
              <a:t>Population Management</a:t>
            </a:r>
          </a:p>
        </p:txBody>
      </p:sp>
    </p:spTree>
    <p:extLst>
      <p:ext uri="{BB962C8B-B14F-4D97-AF65-F5344CB8AC3E}">
        <p14:creationId xmlns:p14="http://schemas.microsoft.com/office/powerpoint/2010/main" val="1192575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Basics of </a:t>
            </a:r>
            <a:r>
              <a:rPr lang="en-US" dirty="0" err="1" smtClean="0"/>
              <a:t>fhir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235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smtClean="0"/>
              <a:t>goals </a:t>
            </a:r>
            <a:r>
              <a:rPr lang="en-US" dirty="0"/>
              <a:t>of </a:t>
            </a:r>
            <a:r>
              <a:rPr lang="en-US" dirty="0" smtClean="0"/>
              <a:t>FHIR</a:t>
            </a:r>
            <a:r>
              <a:rPr lang="en-CA" dirty="0" smtClean="0"/>
              <a:t> (FHIR manifesto)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11560" y="1988840"/>
            <a:ext cx="7822552" cy="4161255"/>
          </a:xfrm>
        </p:spPr>
        <p:txBody>
          <a:bodyPr/>
          <a:lstStyle/>
          <a:p>
            <a:pPr lvl="0"/>
            <a:r>
              <a:rPr lang="en-US" sz="1800" b="1" dirty="0"/>
              <a:t>Implementer Focus</a:t>
            </a:r>
          </a:p>
          <a:p>
            <a:pPr lvl="0"/>
            <a:r>
              <a:rPr lang="en-US" sz="1800" dirty="0"/>
              <a:t>Target the </a:t>
            </a:r>
            <a:r>
              <a:rPr lang="en-US" sz="1800" b="1" dirty="0"/>
              <a:t>80%</a:t>
            </a:r>
            <a:r>
              <a:rPr lang="en-US" sz="1800" dirty="0"/>
              <a:t> (common stuff)</a:t>
            </a:r>
            <a:endParaRPr lang="en-US" sz="1800" b="1" dirty="0"/>
          </a:p>
          <a:p>
            <a:r>
              <a:rPr lang="en-US" sz="1800" dirty="0"/>
              <a:t>Use today’s </a:t>
            </a:r>
            <a:r>
              <a:rPr lang="en-US" sz="1800" b="1" dirty="0"/>
              <a:t>web </a:t>
            </a:r>
            <a:r>
              <a:rPr lang="en-US" sz="1800" b="1" dirty="0" smtClean="0"/>
              <a:t>technologies</a:t>
            </a:r>
          </a:p>
          <a:p>
            <a:pPr lvl="1"/>
            <a:r>
              <a:rPr lang="en-US" sz="1800" dirty="0" smtClean="0"/>
              <a:t>Spec &amp; artifacts</a:t>
            </a:r>
            <a:endParaRPr lang="en-US" sz="1800" dirty="0"/>
          </a:p>
          <a:p>
            <a:r>
              <a:rPr lang="en-US" sz="1800" dirty="0"/>
              <a:t>Support </a:t>
            </a:r>
            <a:r>
              <a:rPr lang="en-US" sz="1800" b="1" dirty="0"/>
              <a:t>human readability</a:t>
            </a:r>
            <a:endParaRPr lang="en-US" sz="1800" dirty="0"/>
          </a:p>
          <a:p>
            <a:r>
              <a:rPr lang="en-US" sz="1800" dirty="0"/>
              <a:t>Paradigm</a:t>
            </a:r>
            <a:r>
              <a:rPr lang="en-US" sz="1800" b="1" dirty="0"/>
              <a:t> </a:t>
            </a:r>
            <a:r>
              <a:rPr lang="en-US" sz="1800" b="0" dirty="0"/>
              <a:t>&amp; architecturally </a:t>
            </a:r>
            <a:r>
              <a:rPr lang="en-US" sz="1800" b="1" dirty="0"/>
              <a:t>agnostic</a:t>
            </a:r>
          </a:p>
          <a:p>
            <a:r>
              <a:rPr lang="en-US" sz="1800" b="1" dirty="0"/>
              <a:t>Open Source</a:t>
            </a:r>
          </a:p>
          <a:p>
            <a:pPr>
              <a:buNone/>
            </a:pPr>
            <a:endParaRPr lang="en-US" sz="1800" b="0" dirty="0"/>
          </a:p>
        </p:txBody>
      </p:sp>
    </p:spTree>
    <p:extLst>
      <p:ext uri="{BB962C8B-B14F-4D97-AF65-F5344CB8AC3E}">
        <p14:creationId xmlns:p14="http://schemas.microsoft.com/office/powerpoint/2010/main" val="866911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Overview </a:t>
            </a:r>
            <a:r>
              <a:rPr lang="en-NZ" dirty="0"/>
              <a:t>of FHIR</a:t>
            </a:r>
            <a:endParaRPr lang="en-US" dirty="0"/>
          </a:p>
        </p:txBody>
      </p:sp>
      <p:sp>
        <p:nvSpPr>
          <p:cNvPr id="17" name="Content Placeholder 5"/>
          <p:cNvSpPr>
            <a:spLocks noGrp="1"/>
          </p:cNvSpPr>
          <p:nvPr>
            <p:ph idx="1"/>
          </p:nvPr>
        </p:nvSpPr>
        <p:spPr>
          <a:xfrm>
            <a:off x="609946" y="2039106"/>
            <a:ext cx="7789080" cy="4270214"/>
          </a:xfrm>
        </p:spPr>
        <p:txBody>
          <a:bodyPr/>
          <a:lstStyle/>
          <a:p>
            <a:pPr>
              <a:spcBef>
                <a:spcPts val="450"/>
              </a:spcBef>
            </a:pPr>
            <a:r>
              <a:rPr lang="en-US" sz="1800" dirty="0"/>
              <a:t>Fast Healthcare Interoperability Resources (FHIR)</a:t>
            </a:r>
          </a:p>
          <a:p>
            <a:pPr>
              <a:spcBef>
                <a:spcPts val="450"/>
              </a:spcBef>
            </a:pPr>
            <a:r>
              <a:rPr lang="en-US" sz="1800" dirty="0"/>
              <a:t>Consistent, simple to use content model (resources) </a:t>
            </a:r>
          </a:p>
          <a:p>
            <a:pPr lvl="1">
              <a:spcBef>
                <a:spcPts val="450"/>
              </a:spcBef>
            </a:pPr>
            <a:r>
              <a:rPr lang="en-US" sz="1800" dirty="0"/>
              <a:t>Controlled extensibility</a:t>
            </a:r>
          </a:p>
          <a:p>
            <a:pPr>
              <a:spcBef>
                <a:spcPts val="450"/>
              </a:spcBef>
            </a:pPr>
            <a:r>
              <a:rPr lang="en-US" sz="1800" dirty="0"/>
              <a:t>Supports all paradigms of exchange</a:t>
            </a:r>
          </a:p>
          <a:p>
            <a:pPr lvl="1">
              <a:spcBef>
                <a:spcPts val="450"/>
              </a:spcBef>
            </a:pPr>
            <a:r>
              <a:rPr lang="en-US" sz="1800" dirty="0"/>
              <a:t>Real-time APIs</a:t>
            </a:r>
          </a:p>
          <a:p>
            <a:pPr lvl="1">
              <a:spcBef>
                <a:spcPts val="450"/>
              </a:spcBef>
            </a:pPr>
            <a:r>
              <a:rPr lang="en-US" sz="1800" dirty="0"/>
              <a:t>Documents, Messages &amp; Operations</a:t>
            </a:r>
          </a:p>
          <a:p>
            <a:pPr>
              <a:spcBef>
                <a:spcPts val="450"/>
              </a:spcBef>
            </a:pPr>
            <a:r>
              <a:rPr lang="en-US" sz="1800" dirty="0"/>
              <a:t>Designed with implementers in </a:t>
            </a:r>
            <a:r>
              <a:rPr lang="en-US" sz="1800" dirty="0" smtClean="0"/>
              <a:t>mind</a:t>
            </a:r>
          </a:p>
          <a:p>
            <a:pPr>
              <a:spcBef>
                <a:spcPts val="450"/>
              </a:spcBef>
            </a:pPr>
            <a:r>
              <a:rPr lang="en-US" sz="1800" dirty="0" smtClean="0"/>
              <a:t>Freely available</a:t>
            </a:r>
            <a:endParaRPr lang="en-US" sz="1800" dirty="0"/>
          </a:p>
          <a:p>
            <a:pPr>
              <a:spcBef>
                <a:spcPts val="450"/>
              </a:spcBef>
            </a:pPr>
            <a:r>
              <a:rPr lang="en-US" sz="1800" dirty="0"/>
              <a:t>Detailed on-line, hyperlinked </a:t>
            </a:r>
            <a:r>
              <a:rPr lang="en-US" sz="1800" dirty="0" smtClean="0"/>
              <a:t>specification</a:t>
            </a:r>
          </a:p>
          <a:p>
            <a:pPr>
              <a:spcBef>
                <a:spcPts val="450"/>
              </a:spcBef>
            </a:pPr>
            <a:r>
              <a:rPr lang="en-US" sz="1800" dirty="0" smtClean="0"/>
              <a:t>Freely available tooling, servers, libraries</a:t>
            </a:r>
            <a:endParaRPr lang="en-US" sz="1800" dirty="0"/>
          </a:p>
          <a:p>
            <a:pPr>
              <a:spcBef>
                <a:spcPts val="450"/>
              </a:spcBef>
            </a:pPr>
            <a:r>
              <a:rPr lang="en-US" sz="1800" dirty="0"/>
              <a:t>Strong endorsement and support from vendors, providers and regulatory community (e.g. </a:t>
            </a:r>
            <a:r>
              <a:rPr lang="en-US" sz="1800" dirty="0" smtClean="0"/>
              <a:t>NHS, </a:t>
            </a:r>
            <a:r>
              <a:rPr lang="en-US" sz="1800" dirty="0" err="1" smtClean="0"/>
              <a:t>INTEROpen</a:t>
            </a:r>
            <a:r>
              <a:rPr lang="en-US" sz="1800" dirty="0" smtClean="0"/>
              <a:t>, Project </a:t>
            </a:r>
            <a:r>
              <a:rPr lang="en-US" sz="1800" dirty="0"/>
              <a:t>Argonaut)</a:t>
            </a:r>
          </a:p>
          <a:p>
            <a:pPr>
              <a:spcBef>
                <a:spcPts val="450"/>
              </a:spcBef>
            </a:pPr>
            <a:r>
              <a:rPr lang="en-US" sz="1800" dirty="0"/>
              <a:t>Massive supporting community</a:t>
            </a:r>
          </a:p>
          <a:p>
            <a:pPr>
              <a:spcBef>
                <a:spcPts val="450"/>
              </a:spcBef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00730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to other healthcare Standards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946" y="2204864"/>
            <a:ext cx="7850486" cy="3960440"/>
          </a:xfrm>
        </p:spPr>
        <p:txBody>
          <a:bodyPr/>
          <a:lstStyle/>
          <a:p>
            <a:r>
              <a:rPr lang="en-US" sz="1800" dirty="0" smtClean="0"/>
              <a:t>HL7</a:t>
            </a:r>
          </a:p>
          <a:p>
            <a:pPr lvl="1"/>
            <a:r>
              <a:rPr lang="en-US" sz="1800" dirty="0" smtClean="0"/>
              <a:t>Version 2</a:t>
            </a:r>
          </a:p>
          <a:p>
            <a:pPr lvl="1"/>
            <a:r>
              <a:rPr lang="en-US" sz="1800" dirty="0" smtClean="0"/>
              <a:t>Version 3</a:t>
            </a:r>
          </a:p>
          <a:p>
            <a:pPr lvl="1"/>
            <a:r>
              <a:rPr lang="en-US" sz="1800" dirty="0" smtClean="0"/>
              <a:t>CDA</a:t>
            </a:r>
          </a:p>
          <a:p>
            <a:r>
              <a:rPr lang="en-US" sz="1800" dirty="0" err="1" smtClean="0"/>
              <a:t>openEHR</a:t>
            </a:r>
            <a:endParaRPr lang="en-US" sz="1800" dirty="0" smtClean="0"/>
          </a:p>
          <a:p>
            <a:r>
              <a:rPr lang="en-US" sz="1800" dirty="0" smtClean="0"/>
              <a:t>CIMI</a:t>
            </a:r>
          </a:p>
          <a:p>
            <a:r>
              <a:rPr lang="en-US" sz="1800" dirty="0" smtClean="0"/>
              <a:t>IHE</a:t>
            </a:r>
            <a:endParaRPr lang="en-US" sz="1800" dirty="0"/>
          </a:p>
          <a:p>
            <a:r>
              <a:rPr lang="en-US" sz="1800" dirty="0" smtClean="0"/>
              <a:t>DICOM</a:t>
            </a:r>
          </a:p>
          <a:p>
            <a:r>
              <a:rPr lang="en-US" sz="1800" dirty="0" smtClean="0"/>
              <a:t>Terminologies</a:t>
            </a:r>
          </a:p>
          <a:p>
            <a:pPr lvl="1"/>
            <a:r>
              <a:rPr lang="en-US" sz="1800" dirty="0" smtClean="0"/>
              <a:t>SNOMED</a:t>
            </a:r>
          </a:p>
          <a:p>
            <a:pPr lvl="1"/>
            <a:r>
              <a:rPr lang="en-US" sz="1800" dirty="0" smtClean="0"/>
              <a:t>ICD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6899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Notched Right Arrow 32"/>
          <p:cNvSpPr/>
          <p:nvPr/>
        </p:nvSpPr>
        <p:spPr bwMode="auto">
          <a:xfrm>
            <a:off x="5004048" y="3266982"/>
            <a:ext cx="2376264" cy="432048"/>
          </a:xfrm>
          <a:prstGeom prst="notchedRigh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>
                <a:latin typeface="Arial" charset="0"/>
              </a:rPr>
              <a:t>CDA</a:t>
            </a:r>
            <a:endParaRPr lang="en-US" sz="1200" dirty="0"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Timeline: Where does FHIR fit?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827584" y="4455114"/>
            <a:ext cx="7272808" cy="0"/>
          </a:xfrm>
          <a:prstGeom prst="line">
            <a:avLst/>
          </a:prstGeom>
          <a:ln w="34925">
            <a:headEnd type="triangle" w="lg" len="lg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11561" y="4617133"/>
            <a:ext cx="5840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36360"/>
                </a:solidFill>
              </a:rPr>
              <a:t>1980</a:t>
            </a:r>
            <a:endParaRPr lang="en-US" sz="1200" dirty="0">
              <a:solidFill>
                <a:srgbClr val="63636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95937" y="4617133"/>
            <a:ext cx="5840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36360"/>
                </a:solidFill>
              </a:rPr>
              <a:t>2000</a:t>
            </a:r>
            <a:endParaRPr lang="en-US" sz="1200" dirty="0">
              <a:solidFill>
                <a:srgbClr val="63636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32590" y="4617133"/>
            <a:ext cx="5840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36360"/>
                </a:solidFill>
              </a:rPr>
              <a:t>1990</a:t>
            </a:r>
            <a:endParaRPr lang="en-US" sz="1200" dirty="0">
              <a:solidFill>
                <a:srgbClr val="63636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72950" y="4587080"/>
            <a:ext cx="5840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36360"/>
                </a:solidFill>
              </a:rPr>
              <a:t>2010</a:t>
            </a:r>
            <a:endParaRPr lang="en-US" sz="1200" dirty="0">
              <a:solidFill>
                <a:srgbClr val="63636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524329" y="4587080"/>
            <a:ext cx="5840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36360"/>
                </a:solidFill>
              </a:rPr>
              <a:t>2020</a:t>
            </a:r>
            <a:endParaRPr lang="en-US" sz="1200" dirty="0">
              <a:solidFill>
                <a:srgbClr val="63636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835696" y="2092354"/>
            <a:ext cx="486030" cy="4693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36360"/>
                </a:solidFill>
              </a:rPr>
              <a:t>V2</a:t>
            </a:r>
          </a:p>
          <a:p>
            <a:r>
              <a:rPr lang="en-US" sz="1050" dirty="0">
                <a:solidFill>
                  <a:srgbClr val="636360"/>
                </a:solidFill>
              </a:rPr>
              <a:t>1987</a:t>
            </a:r>
            <a:endParaRPr lang="en-US" sz="1100" dirty="0">
              <a:solidFill>
                <a:srgbClr val="63636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300193" y="2078852"/>
            <a:ext cx="643588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36360"/>
                </a:solidFill>
              </a:rPr>
              <a:t>Fresh</a:t>
            </a:r>
          </a:p>
          <a:p>
            <a:r>
              <a:rPr lang="en-US" sz="1400" dirty="0">
                <a:solidFill>
                  <a:srgbClr val="636360"/>
                </a:solidFill>
              </a:rPr>
              <a:t>Look</a:t>
            </a:r>
          </a:p>
          <a:p>
            <a:r>
              <a:rPr lang="en-US" sz="1050" dirty="0">
                <a:solidFill>
                  <a:srgbClr val="636360"/>
                </a:solidFill>
              </a:rPr>
              <a:t>2011</a:t>
            </a:r>
            <a:endParaRPr lang="en-US" sz="1100" dirty="0">
              <a:solidFill>
                <a:srgbClr val="63636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32042" y="2078852"/>
            <a:ext cx="569387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36360"/>
                </a:solidFill>
              </a:rPr>
              <a:t>V3</a:t>
            </a:r>
          </a:p>
          <a:p>
            <a:r>
              <a:rPr lang="en-US" sz="1400" dirty="0">
                <a:solidFill>
                  <a:srgbClr val="636360"/>
                </a:solidFill>
              </a:rPr>
              <a:t>CDA</a:t>
            </a:r>
          </a:p>
          <a:p>
            <a:r>
              <a:rPr lang="en-US" sz="1050" dirty="0">
                <a:solidFill>
                  <a:srgbClr val="636360"/>
                </a:solidFill>
              </a:rPr>
              <a:t>2005</a:t>
            </a:r>
            <a:endParaRPr lang="en-US" sz="1100" dirty="0">
              <a:solidFill>
                <a:srgbClr val="63636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020273" y="2078851"/>
            <a:ext cx="692818" cy="6848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36360"/>
                </a:solidFill>
              </a:rPr>
              <a:t>FHIR</a:t>
            </a:r>
          </a:p>
          <a:p>
            <a:r>
              <a:rPr lang="en-US" sz="1400" dirty="0">
                <a:solidFill>
                  <a:srgbClr val="636360"/>
                </a:solidFill>
              </a:rPr>
              <a:t>STU </a:t>
            </a:r>
            <a:r>
              <a:rPr lang="en-US" sz="1400" dirty="0" smtClean="0">
                <a:solidFill>
                  <a:srgbClr val="636360"/>
                </a:solidFill>
              </a:rPr>
              <a:t>3</a:t>
            </a:r>
            <a:endParaRPr lang="en-US" sz="1400" dirty="0">
              <a:solidFill>
                <a:srgbClr val="636360"/>
              </a:solidFill>
            </a:endParaRPr>
          </a:p>
          <a:p>
            <a:r>
              <a:rPr lang="en-US" sz="1050" dirty="0">
                <a:solidFill>
                  <a:srgbClr val="636360"/>
                </a:solidFill>
              </a:rPr>
              <a:t>2016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419873" y="2092353"/>
            <a:ext cx="83329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36360"/>
                </a:solidFill>
              </a:rPr>
              <a:t>Start V3</a:t>
            </a:r>
          </a:p>
          <a:p>
            <a:r>
              <a:rPr lang="en-US" sz="1050" dirty="0">
                <a:solidFill>
                  <a:srgbClr val="636360"/>
                </a:solidFill>
              </a:rPr>
              <a:t>1995</a:t>
            </a:r>
            <a:endParaRPr lang="en-US" sz="1100" dirty="0">
              <a:solidFill>
                <a:srgbClr val="636360"/>
              </a:solidFill>
            </a:endParaRPr>
          </a:p>
        </p:txBody>
      </p:sp>
      <p:sp>
        <p:nvSpPr>
          <p:cNvPr id="26" name="Notched Right Arrow 25"/>
          <p:cNvSpPr/>
          <p:nvPr/>
        </p:nvSpPr>
        <p:spPr bwMode="auto">
          <a:xfrm>
            <a:off x="1835696" y="4077072"/>
            <a:ext cx="5544616" cy="432048"/>
          </a:xfrm>
          <a:prstGeom prst="notchedRightArrow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>
                <a:latin typeface="Arial" charset="0"/>
              </a:rPr>
              <a:t>V2</a:t>
            </a:r>
            <a:endParaRPr lang="en-US" sz="1200" dirty="0">
              <a:latin typeface="Arial" charset="0"/>
            </a:endParaRPr>
          </a:p>
        </p:txBody>
      </p:sp>
      <p:sp>
        <p:nvSpPr>
          <p:cNvPr id="32" name="Notched Right Arrow 31"/>
          <p:cNvSpPr/>
          <p:nvPr/>
        </p:nvSpPr>
        <p:spPr bwMode="auto">
          <a:xfrm>
            <a:off x="3491880" y="3699030"/>
            <a:ext cx="3888432" cy="432048"/>
          </a:xfrm>
          <a:prstGeom prst="notchedRightArrow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>
                <a:latin typeface="Arial" charset="0"/>
              </a:rPr>
              <a:t>V3</a:t>
            </a:r>
            <a:endParaRPr lang="en-US" sz="1200" dirty="0">
              <a:latin typeface="Arial" charset="0"/>
            </a:endParaRPr>
          </a:p>
        </p:txBody>
      </p:sp>
      <p:sp>
        <p:nvSpPr>
          <p:cNvPr id="36" name="Notched Right Arrow 35"/>
          <p:cNvSpPr/>
          <p:nvPr/>
        </p:nvSpPr>
        <p:spPr bwMode="auto">
          <a:xfrm>
            <a:off x="5926824" y="2834934"/>
            <a:ext cx="1453489" cy="432048"/>
          </a:xfrm>
          <a:prstGeom prst="notchedRightArrow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>
                <a:latin typeface="Arial" charset="0"/>
              </a:rPr>
              <a:t>FHIR</a:t>
            </a:r>
            <a:endParaRPr lang="en-US" sz="12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86809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Where can you use </a:t>
            </a:r>
            <a:r>
              <a:rPr lang="en-US" dirty="0" smtClean="0"/>
              <a:t>FHIR</a:t>
            </a:r>
            <a:endParaRPr lang="en-US" noProof="0" dirty="0"/>
          </a:p>
        </p:txBody>
      </p:sp>
      <p:cxnSp>
        <p:nvCxnSpPr>
          <p:cNvPr id="18" name="Straight Connector 17"/>
          <p:cNvCxnSpPr>
            <a:stCxn id="19" idx="0"/>
            <a:endCxn id="20" idx="2"/>
          </p:cNvCxnSpPr>
          <p:nvPr/>
        </p:nvCxnSpPr>
        <p:spPr bwMode="auto">
          <a:xfrm flipH="1" flipV="1">
            <a:off x="1771295" y="4066382"/>
            <a:ext cx="3919" cy="43702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 bwMode="auto">
          <a:xfrm>
            <a:off x="1307160" y="4503402"/>
            <a:ext cx="936104" cy="518732"/>
          </a:xfrm>
          <a:prstGeom prst="ellipse">
            <a:avLst/>
          </a:prstGeom>
          <a:solidFill>
            <a:srgbClr val="FF0000"/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nl-NL" sz="1600" b="1" dirty="0">
                <a:solidFill>
                  <a:srgbClr val="000000"/>
                </a:solidFill>
                <a:latin typeface="Arial" charset="0"/>
                <a:cs typeface="Arial" charset="0"/>
              </a:rPr>
              <a:t>FHIR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1051213" y="3619657"/>
            <a:ext cx="1440160" cy="446724"/>
          </a:xfrm>
          <a:prstGeom prst="rect">
            <a:avLst/>
          </a:prstGeom>
          <a:solidFill>
            <a:srgbClr val="FFFF66"/>
          </a:solidFill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nl-NL" sz="1600" b="1" dirty="0">
                <a:solidFill>
                  <a:schemeClr val="tx1"/>
                </a:solidFill>
                <a:latin typeface="Arial" charset="0"/>
                <a:cs typeface="Arial" charset="0"/>
              </a:rPr>
              <a:t>Broker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959864" y="2362418"/>
            <a:ext cx="669976" cy="1257240"/>
            <a:chOff x="4020988" y="2150421"/>
            <a:chExt cx="669976" cy="1379158"/>
          </a:xfrm>
          <a:solidFill>
            <a:schemeClr val="accent6">
              <a:lumMod val="20000"/>
              <a:lumOff val="80000"/>
            </a:schemeClr>
          </a:solidFill>
        </p:grpSpPr>
        <p:cxnSp>
          <p:nvCxnSpPr>
            <p:cNvPr id="22" name="Straight Connector 21"/>
            <p:cNvCxnSpPr>
              <a:endCxn id="23" idx="4"/>
            </p:cNvCxnSpPr>
            <p:nvPr/>
          </p:nvCxnSpPr>
          <p:spPr bwMode="auto">
            <a:xfrm flipV="1">
              <a:off x="4355976" y="2711809"/>
              <a:ext cx="0" cy="817770"/>
            </a:xfrm>
            <a:prstGeom prst="line">
              <a:avLst/>
            </a:prstGeom>
            <a:grpFill/>
            <a:ln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3" name="Oval 22"/>
            <p:cNvSpPr/>
            <p:nvPr/>
          </p:nvSpPr>
          <p:spPr bwMode="auto">
            <a:xfrm>
              <a:off x="4020988" y="2150421"/>
              <a:ext cx="669976" cy="561388"/>
            </a:xfrm>
            <a:prstGeom prst="ellipse">
              <a:avLst/>
            </a:prstGeom>
            <a:grpFill/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nl-NL" sz="1600" b="1" dirty="0">
                  <a:solidFill>
                    <a:srgbClr val="000000"/>
                  </a:solidFill>
                  <a:latin typeface="Arial" charset="0"/>
                  <a:cs typeface="Arial" charset="0"/>
                </a:rPr>
                <a:t>v3</a:t>
              </a:r>
            </a:p>
          </p:txBody>
        </p:sp>
      </p:grpSp>
      <p:sp>
        <p:nvSpPr>
          <p:cNvPr id="24" name="Rectangle 23"/>
          <p:cNvSpPr/>
          <p:nvPr/>
        </p:nvSpPr>
        <p:spPr bwMode="auto">
          <a:xfrm>
            <a:off x="659088" y="4009050"/>
            <a:ext cx="2232248" cy="1172899"/>
          </a:xfrm>
          <a:prstGeom prst="rect">
            <a:avLst/>
          </a:prstGeom>
          <a:noFill/>
          <a:ln cap="rnd">
            <a:prstDash val="sysDash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nl-NL" sz="1600" b="1">
              <a:solidFill>
                <a:srgbClr val="FFFFFF"/>
              </a:solidFill>
              <a:latin typeface="Arial" charset="0"/>
              <a:cs typeface="Arial" charset="0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1846449" y="2810280"/>
            <a:ext cx="669976" cy="809379"/>
            <a:chOff x="3876972" y="2147531"/>
            <a:chExt cx="669976" cy="809379"/>
          </a:xfrm>
          <a:solidFill>
            <a:schemeClr val="accent6">
              <a:lumMod val="20000"/>
              <a:lumOff val="80000"/>
            </a:schemeClr>
          </a:solidFill>
        </p:grpSpPr>
        <p:cxnSp>
          <p:nvCxnSpPr>
            <p:cNvPr id="26" name="Straight Connector 25"/>
            <p:cNvCxnSpPr>
              <a:endCxn id="27" idx="4"/>
            </p:cNvCxnSpPr>
            <p:nvPr/>
          </p:nvCxnSpPr>
          <p:spPr bwMode="auto">
            <a:xfrm flipV="1">
              <a:off x="4211960" y="2658238"/>
              <a:ext cx="0" cy="298672"/>
            </a:xfrm>
            <a:prstGeom prst="line">
              <a:avLst/>
            </a:prstGeom>
            <a:grpFill/>
            <a:ln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7" name="Oval 26"/>
            <p:cNvSpPr/>
            <p:nvPr/>
          </p:nvSpPr>
          <p:spPr bwMode="auto">
            <a:xfrm>
              <a:off x="3876972" y="2147531"/>
              <a:ext cx="669976" cy="510707"/>
            </a:xfrm>
            <a:prstGeom prst="ellipse">
              <a:avLst/>
            </a:prstGeom>
            <a:grpFill/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nl-NL" sz="1600" b="1" dirty="0">
                  <a:solidFill>
                    <a:srgbClr val="000000"/>
                  </a:solidFill>
                  <a:latin typeface="Arial" charset="0"/>
                  <a:cs typeface="Arial" charset="0"/>
                </a:rPr>
                <a:t>v2</a:t>
              </a:r>
            </a:p>
          </p:txBody>
        </p:sp>
      </p:grpSp>
      <p:sp>
        <p:nvSpPr>
          <p:cNvPr id="29" name="Rectangle 28"/>
          <p:cNvSpPr/>
          <p:nvPr/>
        </p:nvSpPr>
        <p:spPr bwMode="auto">
          <a:xfrm>
            <a:off x="3835996" y="3220942"/>
            <a:ext cx="1440160" cy="720080"/>
          </a:xfrm>
          <a:prstGeom prst="rect">
            <a:avLst/>
          </a:prstGeom>
          <a:solidFill>
            <a:srgbClr val="B6DF89"/>
          </a:soli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nl-NL" sz="1600" b="1" dirty="0">
                <a:solidFill>
                  <a:schemeClr val="tx1"/>
                </a:solidFill>
                <a:latin typeface="Arial" charset="0"/>
                <a:cs typeface="Arial" charset="0"/>
              </a:rPr>
              <a:t>PHR</a:t>
            </a:r>
          </a:p>
        </p:txBody>
      </p:sp>
      <p:cxnSp>
        <p:nvCxnSpPr>
          <p:cNvPr id="30" name="Straight Connector 29"/>
          <p:cNvCxnSpPr/>
          <p:nvPr/>
        </p:nvCxnSpPr>
        <p:spPr bwMode="auto">
          <a:xfrm flipV="1">
            <a:off x="4052020" y="2734889"/>
            <a:ext cx="0" cy="48605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 bwMode="auto">
          <a:xfrm>
            <a:off x="3419872" y="2240869"/>
            <a:ext cx="2232248" cy="1872209"/>
          </a:xfrm>
          <a:prstGeom prst="rect">
            <a:avLst/>
          </a:prstGeom>
          <a:noFill/>
          <a:ln cap="rnd">
            <a:prstDash val="sysDash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nl-NL" sz="1600" b="1">
              <a:solidFill>
                <a:srgbClr val="FFFFFF"/>
              </a:solidFill>
              <a:latin typeface="Arial" charset="0"/>
              <a:cs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4454872" y="2731880"/>
            <a:ext cx="936104" cy="518732"/>
          </a:xfrm>
          <a:prstGeom prst="ellipse">
            <a:avLst/>
          </a:prstGeom>
          <a:solidFill>
            <a:srgbClr val="FF0000"/>
          </a:solidFill>
          <a:ln>
            <a:headEnd type="none" w="med" len="med"/>
            <a:tailEnd type="none" w="med" len="med"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nl-NL" sz="1600" b="1" dirty="0">
                <a:solidFill>
                  <a:srgbClr val="000000"/>
                </a:solidFill>
                <a:latin typeface="Arial" charset="0"/>
                <a:cs typeface="Arial" charset="0"/>
              </a:rPr>
              <a:t>FHIR</a:t>
            </a:r>
          </a:p>
        </p:txBody>
      </p:sp>
      <p:sp>
        <p:nvSpPr>
          <p:cNvPr id="33" name="Rectangle 32"/>
          <p:cNvSpPr/>
          <p:nvPr/>
        </p:nvSpPr>
        <p:spPr bwMode="auto">
          <a:xfrm>
            <a:off x="3779912" y="2362417"/>
            <a:ext cx="1368152" cy="398738"/>
          </a:xfrm>
          <a:prstGeom prst="rect">
            <a:avLst/>
          </a:prstGeom>
          <a:solidFill>
            <a:srgbClr val="0080FF"/>
          </a:soli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nl-NL" sz="1600" b="1" dirty="0">
                <a:solidFill>
                  <a:srgbClr val="000000"/>
                </a:solidFill>
                <a:latin typeface="Arial" charset="0"/>
                <a:cs typeface="Arial" charset="0"/>
              </a:rPr>
              <a:t>Application</a:t>
            </a:r>
          </a:p>
        </p:txBody>
      </p:sp>
      <p:sp>
        <p:nvSpPr>
          <p:cNvPr id="35" name="Rectangle 34"/>
          <p:cNvSpPr/>
          <p:nvPr/>
        </p:nvSpPr>
        <p:spPr bwMode="auto">
          <a:xfrm>
            <a:off x="6328132" y="2965846"/>
            <a:ext cx="2358669" cy="1344319"/>
          </a:xfrm>
          <a:prstGeom prst="rect">
            <a:avLst/>
          </a:prstGeom>
          <a:noFill/>
          <a:ln cap="rnd">
            <a:prstDash val="sysDash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nl-NL" sz="1600" b="1">
              <a:solidFill>
                <a:srgbClr val="FFFFFF"/>
              </a:solidFill>
              <a:latin typeface="Arial" charset="0"/>
              <a:cs typeface="Arial" charset="0"/>
            </a:endParaRPr>
          </a:p>
        </p:txBody>
      </p:sp>
      <p:sp>
        <p:nvSpPr>
          <p:cNvPr id="37" name="Rectangle 36"/>
          <p:cNvSpPr/>
          <p:nvPr/>
        </p:nvSpPr>
        <p:spPr bwMode="auto">
          <a:xfrm>
            <a:off x="6701491" y="4086802"/>
            <a:ext cx="1440160" cy="446724"/>
          </a:xfrm>
          <a:prstGeom prst="rect">
            <a:avLst/>
          </a:prstGeom>
          <a:solidFill>
            <a:srgbClr val="FFFF66"/>
          </a:soli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nl-NL" sz="1600" b="1" dirty="0" err="1">
                <a:solidFill>
                  <a:schemeClr val="tx1"/>
                </a:solidFill>
                <a:latin typeface="Arial" charset="0"/>
                <a:cs typeface="Arial" charset="0"/>
              </a:rPr>
              <a:t>Comm</a:t>
            </a:r>
            <a:r>
              <a:rPr lang="nl-NL" sz="1600" b="1" dirty="0">
                <a:solidFill>
                  <a:schemeClr val="tx1"/>
                </a:solidFill>
                <a:latin typeface="Arial" charset="0"/>
                <a:cs typeface="Arial" charset="0"/>
              </a:rPr>
              <a:t>.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nl-NL" sz="1600" b="1" dirty="0">
                <a:solidFill>
                  <a:schemeClr val="tx1"/>
                </a:solidFill>
                <a:latin typeface="Arial" charset="0"/>
                <a:cs typeface="Arial" charset="0"/>
              </a:rPr>
              <a:t>Interface</a:t>
            </a:r>
          </a:p>
        </p:txBody>
      </p:sp>
      <p:sp>
        <p:nvSpPr>
          <p:cNvPr id="38" name="Rectangle 37"/>
          <p:cNvSpPr/>
          <p:nvPr/>
        </p:nvSpPr>
        <p:spPr bwMode="auto">
          <a:xfrm>
            <a:off x="6705600" y="4532668"/>
            <a:ext cx="1440160" cy="542556"/>
          </a:xfrm>
          <a:prstGeom prst="rect">
            <a:avLst/>
          </a:prstGeom>
          <a:solidFill>
            <a:srgbClr val="B6DF89"/>
          </a:soli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nl-NL" sz="1600" b="1" dirty="0">
                <a:solidFill>
                  <a:schemeClr val="tx1"/>
                </a:solidFill>
                <a:latin typeface="Arial" charset="0"/>
                <a:cs typeface="Arial" charset="0"/>
              </a:rPr>
              <a:t>DB</a:t>
            </a:r>
          </a:p>
        </p:txBody>
      </p:sp>
      <p:cxnSp>
        <p:nvCxnSpPr>
          <p:cNvPr id="39" name="Straight Connector 38"/>
          <p:cNvCxnSpPr>
            <a:stCxn id="37" idx="0"/>
            <a:endCxn id="40" idx="4"/>
          </p:cNvCxnSpPr>
          <p:nvPr/>
        </p:nvCxnSpPr>
        <p:spPr bwMode="auto">
          <a:xfrm flipV="1">
            <a:off x="7421571" y="3653946"/>
            <a:ext cx="0" cy="43285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 bwMode="auto">
          <a:xfrm>
            <a:off x="6953519" y="3135213"/>
            <a:ext cx="936104" cy="518732"/>
          </a:xfrm>
          <a:prstGeom prst="ellipse">
            <a:avLst/>
          </a:prstGeom>
          <a:solidFill>
            <a:srgbClr val="FF0000"/>
          </a:solidFill>
          <a:ln>
            <a:headEnd type="none" w="med" len="med"/>
            <a:tailEnd type="none" w="med" len="med"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nl-NL" sz="1600" b="1" dirty="0">
                <a:solidFill>
                  <a:srgbClr val="000000"/>
                </a:solidFill>
                <a:latin typeface="Arial" charset="0"/>
                <a:cs typeface="Arial" charset="0"/>
              </a:rPr>
              <a:t>FHIR</a:t>
            </a:r>
          </a:p>
        </p:txBody>
      </p:sp>
    </p:spTree>
    <p:extLst>
      <p:ext uri="{BB962C8B-B14F-4D97-AF65-F5344CB8AC3E}">
        <p14:creationId xmlns:p14="http://schemas.microsoft.com/office/powerpoint/2010/main" val="1231030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presentation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Can be downloaded here:</a:t>
            </a:r>
          </a:p>
          <a:p>
            <a:pPr lvl="1"/>
            <a:r>
              <a:rPr lang="en-CA" sz="2400" dirty="0">
                <a:hlinkClick r:id="rId2" invalidUrl="http://gforge.hl7.org/svn/fhir/trunk/presentations/2016-12 Webinars/FHIR for Architects.pptx"/>
              </a:rPr>
              <a:t>http://</a:t>
            </a:r>
            <a:r>
              <a:rPr lang="en-CA" sz="2400" dirty="0" smtClean="0">
                <a:hlinkClick r:id="rId3" invalidUrl="http://gforge.hl7.org/svn/fhir/trunk/presentations/2016-12 Webinars/FHIR for Architects.pptx"/>
              </a:rPr>
              <a:t>gforge.hl7.org/svn/fhir/trunk/presentations/2017-05%20Tutorials/FHIR%20for%20clinicians.pptx</a:t>
            </a:r>
            <a:endParaRPr lang="en-CA" sz="2400" dirty="0"/>
          </a:p>
          <a:p>
            <a:pPr lvl="2"/>
            <a:r>
              <a:rPr lang="en-US" sz="2000" dirty="0"/>
              <a:t>Use “anonymous” and email address to logon</a:t>
            </a:r>
            <a:endParaRPr lang="en-CA" sz="2000" dirty="0"/>
          </a:p>
          <a:p>
            <a:pPr lvl="0"/>
            <a:r>
              <a:rPr lang="en-US" sz="2800" dirty="0"/>
              <a:t>Is licensed for use under the Creative Commons, specifically:</a:t>
            </a:r>
          </a:p>
          <a:p>
            <a:pPr lvl="1"/>
            <a:r>
              <a:rPr lang="en-CA" sz="2400" u="sng" dirty="0">
                <a:hlinkClick r:id="rId4"/>
              </a:rPr>
              <a:t>Creative Commons Attribution 3.0 </a:t>
            </a:r>
            <a:r>
              <a:rPr lang="en-CA" sz="2400" u="sng" dirty="0" err="1">
                <a:hlinkClick r:id="rId4"/>
              </a:rPr>
              <a:t>Unported</a:t>
            </a:r>
            <a:r>
              <a:rPr lang="en-CA" sz="2400" u="sng" dirty="0">
                <a:hlinkClick r:id="rId4"/>
              </a:rPr>
              <a:t> License</a:t>
            </a:r>
            <a:endParaRPr lang="en-CA" sz="2400" u="sng" dirty="0"/>
          </a:p>
          <a:p>
            <a:pPr lvl="1"/>
            <a:r>
              <a:rPr lang="en-US" sz="2400" dirty="0"/>
              <a:t>(Do with it as you wish, so long as you give</a:t>
            </a:r>
            <a:br>
              <a:rPr lang="en-US" sz="2400" dirty="0"/>
            </a:br>
            <a:r>
              <a:rPr lang="en-US" sz="2400" dirty="0"/>
              <a:t> credit)</a:t>
            </a:r>
            <a:endParaRPr lang="en-CA" sz="2400" dirty="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4077072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887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specification</a:t>
            </a:r>
            <a:endParaRPr lang="en-US" dirty="0"/>
          </a:p>
        </p:txBody>
      </p:sp>
      <p:pic>
        <p:nvPicPr>
          <p:cNvPr id="5" name="Picture 4" descr="Screen Shot 2017-02-01 at 11.47.18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502" y="1721256"/>
            <a:ext cx="6201156" cy="444404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780985" y="6165304"/>
            <a:ext cx="2967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http://hl7.org/</a:t>
            </a:r>
            <a:r>
              <a:rPr lang="en-US" dirty="0" err="1"/>
              <a:t>fhir</a:t>
            </a:r>
            <a:r>
              <a:rPr lang="en-US" dirty="0"/>
              <a:t>/</a:t>
            </a:r>
            <a:r>
              <a:rPr lang="en-US" dirty="0" err="1"/>
              <a:t>index.html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66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Resources: What are they?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946" y="1988840"/>
            <a:ext cx="7822552" cy="3748222"/>
          </a:xfrm>
        </p:spPr>
        <p:txBody>
          <a:bodyPr/>
          <a:lstStyle/>
          <a:p>
            <a:r>
              <a:rPr lang="en-US" sz="2000" dirty="0"/>
              <a:t>The Content model</a:t>
            </a:r>
          </a:p>
          <a:p>
            <a:r>
              <a:rPr lang="en-US" sz="2000" dirty="0"/>
              <a:t>The Thing that is exchanged</a:t>
            </a:r>
          </a:p>
          <a:p>
            <a:pPr lvl="1"/>
            <a:r>
              <a:rPr lang="en-US" sz="1600" dirty="0"/>
              <a:t>Via REST ( FHIR Restful API), </a:t>
            </a:r>
            <a:r>
              <a:rPr lang="en-US" sz="1400" dirty="0"/>
              <a:t>Messages, Documents</a:t>
            </a:r>
          </a:p>
          <a:p>
            <a:r>
              <a:rPr lang="en-US" sz="2000" dirty="0"/>
              <a:t>Informed by much past work inside &amp; outside of HL7</a:t>
            </a:r>
          </a:p>
          <a:p>
            <a:pPr lvl="1"/>
            <a:r>
              <a:rPr lang="en-US" sz="1600" dirty="0"/>
              <a:t>HL7: version 2, version 3 (RIM), CDA</a:t>
            </a:r>
          </a:p>
          <a:p>
            <a:pPr lvl="1"/>
            <a:r>
              <a:rPr lang="en-US" sz="1600" dirty="0"/>
              <a:t>Other SDO: </a:t>
            </a:r>
            <a:r>
              <a:rPr lang="en-US" sz="1600" dirty="0" err="1"/>
              <a:t>openEHR</a:t>
            </a:r>
            <a:r>
              <a:rPr lang="en-US" sz="1600" dirty="0"/>
              <a:t>, CIMI, ISO 13606, </a:t>
            </a:r>
            <a:r>
              <a:rPr lang="en-US" sz="1600" dirty="0" err="1"/>
              <a:t>IHE</a:t>
            </a:r>
            <a:r>
              <a:rPr lang="en-US" sz="1600" dirty="0"/>
              <a:t>, </a:t>
            </a:r>
            <a:r>
              <a:rPr lang="en-US" sz="1600" dirty="0" err="1"/>
              <a:t>DICOM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843980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/>
          <p:cNvSpPr>
            <a:spLocks noGrp="1"/>
          </p:cNvSpPr>
          <p:nvPr>
            <p:ph type="title"/>
          </p:nvPr>
        </p:nvSpPr>
        <p:spPr>
          <a:xfrm>
            <a:off x="369695" y="662890"/>
            <a:ext cx="8181808" cy="475562"/>
          </a:xfrm>
        </p:spPr>
        <p:txBody>
          <a:bodyPr/>
          <a:lstStyle/>
          <a:p>
            <a:r>
              <a:rPr lang="en-NZ" b="0" smtClean="0"/>
              <a:t> </a:t>
            </a:r>
            <a:r>
              <a:rPr lang="en-NZ" smtClean="0"/>
              <a:t>Resources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74075" y="2346708"/>
            <a:ext cx="1886988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rgbClr val="54C8E8"/>
                </a:solidFill>
              </a:rPr>
              <a:t>General:</a:t>
            </a:r>
          </a:p>
          <a:p>
            <a:pPr>
              <a:lnSpc>
                <a:spcPct val="150000"/>
              </a:lnSpc>
              <a:tabLst>
                <a:tab pos="502920" algn="l"/>
                <a:tab pos="685800" algn="l"/>
              </a:tabLst>
            </a:pPr>
            <a:r>
              <a:rPr lang="en-US" sz="1200" dirty="0" err="1" smtClean="0">
                <a:solidFill>
                  <a:srgbClr val="004866"/>
                </a:solidFill>
              </a:rPr>
              <a:t>AllergyIntolerance</a:t>
            </a:r>
            <a:endParaRPr lang="en-US" sz="1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  <a:tabLst>
                <a:tab pos="502920" algn="l"/>
              </a:tabLst>
            </a:pPr>
            <a:r>
              <a:rPr lang="en-US" sz="1200" dirty="0">
                <a:solidFill>
                  <a:srgbClr val="004866"/>
                </a:solidFill>
              </a:rPr>
              <a:t>Condition (Problem)    </a:t>
            </a:r>
            <a:endParaRPr lang="en-US" sz="1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  <a:tabLst>
                <a:tab pos="502920" algn="l"/>
              </a:tabLst>
            </a:pPr>
            <a:r>
              <a:rPr lang="en-US" sz="1200" dirty="0">
                <a:solidFill>
                  <a:srgbClr val="004866"/>
                </a:solidFill>
              </a:rPr>
              <a:t>Procedure                   </a:t>
            </a:r>
            <a:endParaRPr lang="en-US" sz="1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  <a:tabLst>
                <a:tab pos="502920" algn="l"/>
              </a:tabLst>
            </a:pPr>
            <a:r>
              <a:rPr lang="en-US" sz="1200" dirty="0" err="1">
                <a:solidFill>
                  <a:srgbClr val="004866"/>
                </a:solidFill>
              </a:rPr>
              <a:t>ClinicalImpression</a:t>
            </a:r>
            <a:r>
              <a:rPr lang="en-US" sz="1200" dirty="0">
                <a:solidFill>
                  <a:srgbClr val="004866"/>
                </a:solidFill>
              </a:rPr>
              <a:t>       </a:t>
            </a:r>
            <a:endParaRPr lang="en-US" sz="1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  <a:tabLst>
                <a:tab pos="502920" algn="l"/>
              </a:tabLst>
            </a:pPr>
            <a:r>
              <a:rPr lang="en-US" sz="1200" dirty="0" err="1">
                <a:solidFill>
                  <a:srgbClr val="004866"/>
                </a:solidFill>
              </a:rPr>
              <a:t>FamilyMemberHistory</a:t>
            </a:r>
            <a:r>
              <a:rPr lang="en-US" sz="1200" dirty="0">
                <a:solidFill>
                  <a:srgbClr val="004866"/>
                </a:solidFill>
              </a:rPr>
              <a:t> </a:t>
            </a:r>
            <a:endParaRPr lang="en-US" sz="1200" dirty="0">
              <a:solidFill>
                <a:srgbClr val="FF0000"/>
              </a:solidFill>
            </a:endParaRPr>
          </a:p>
          <a:p>
            <a:pPr defTabSz="502920">
              <a:lnSpc>
                <a:spcPct val="150000"/>
              </a:lnSpc>
              <a:tabLst>
                <a:tab pos="502920" algn="l"/>
              </a:tabLst>
            </a:pPr>
            <a:r>
              <a:rPr lang="en-US" sz="1200" dirty="0" err="1">
                <a:solidFill>
                  <a:srgbClr val="004866"/>
                </a:solidFill>
              </a:rPr>
              <a:t>RiskAssessment</a:t>
            </a:r>
            <a:r>
              <a:rPr lang="en-US" sz="1200" dirty="0">
                <a:solidFill>
                  <a:srgbClr val="004866"/>
                </a:solidFill>
              </a:rPr>
              <a:t> 	</a:t>
            </a:r>
            <a:endParaRPr lang="en-US" sz="1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  <a:tabLst>
                <a:tab pos="502920" algn="l"/>
              </a:tabLst>
            </a:pPr>
            <a:r>
              <a:rPr lang="en-US" sz="1200" dirty="0" err="1">
                <a:solidFill>
                  <a:srgbClr val="004866"/>
                </a:solidFill>
              </a:rPr>
              <a:t>DetectedIssue</a:t>
            </a:r>
            <a:r>
              <a:rPr lang="en-US" sz="1200" dirty="0">
                <a:solidFill>
                  <a:srgbClr val="004866"/>
                </a:solidFill>
              </a:rPr>
              <a:t>	   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77694" y="2355019"/>
            <a:ext cx="1886989" cy="2339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rgbClr val="54C8E8"/>
                </a:solidFill>
              </a:rPr>
              <a:t>Care Provision:</a:t>
            </a: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rgbClr val="004866"/>
                </a:solidFill>
              </a:rPr>
              <a:t>CarePlan</a:t>
            </a:r>
            <a:endParaRPr lang="en-US" sz="1200" dirty="0">
              <a:solidFill>
                <a:srgbClr val="004866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200">
                <a:solidFill>
                  <a:srgbClr val="004866"/>
                </a:solidFill>
              </a:rPr>
              <a:t>CareTeam                   </a:t>
            </a:r>
            <a:endParaRPr lang="en-US" sz="1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004866"/>
                </a:solidFill>
              </a:rPr>
              <a:t>Goal                          </a:t>
            </a:r>
            <a:endParaRPr lang="en-US" sz="1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rgbClr val="004866"/>
                </a:solidFill>
              </a:rPr>
              <a:t>ReferralRequest</a:t>
            </a:r>
            <a:r>
              <a:rPr lang="en-US" sz="1200" dirty="0">
                <a:solidFill>
                  <a:srgbClr val="004866"/>
                </a:solidFill>
              </a:rPr>
              <a:t>        </a:t>
            </a:r>
            <a:endParaRPr lang="en-US" sz="1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rgbClr val="004866"/>
                </a:solidFill>
              </a:rPr>
              <a:t>ProcedureRequest</a:t>
            </a:r>
            <a:r>
              <a:rPr lang="en-US" sz="1200" dirty="0">
                <a:solidFill>
                  <a:srgbClr val="004866"/>
                </a:solidFill>
              </a:rPr>
              <a:t>    </a:t>
            </a:r>
            <a:endParaRPr lang="en-US" sz="1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rgbClr val="004866"/>
                </a:solidFill>
              </a:rPr>
              <a:t>NutritionOrder</a:t>
            </a:r>
            <a:r>
              <a:rPr lang="en-US" sz="1200" dirty="0">
                <a:solidFill>
                  <a:srgbClr val="004866"/>
                </a:solidFill>
              </a:rPr>
              <a:t>           </a:t>
            </a:r>
            <a:endParaRPr lang="en-US" sz="1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rgbClr val="004866"/>
                </a:solidFill>
              </a:rPr>
              <a:t>VisionPrescription</a:t>
            </a:r>
            <a:r>
              <a:rPr lang="en-US" sz="1200" dirty="0">
                <a:solidFill>
                  <a:srgbClr val="004866"/>
                </a:solidFill>
              </a:rPr>
              <a:t>     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123132" y="2355018"/>
            <a:ext cx="2842951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rgbClr val="54C8E8"/>
                </a:solidFill>
              </a:rPr>
              <a:t>Medication &amp; </a:t>
            </a:r>
            <a:r>
              <a:rPr lang="en-US" sz="1400" b="1" dirty="0" err="1">
                <a:solidFill>
                  <a:srgbClr val="54C8E8"/>
                </a:solidFill>
              </a:rPr>
              <a:t>Immunisation</a:t>
            </a:r>
            <a:r>
              <a:rPr lang="en-US" sz="1400" b="1" dirty="0">
                <a:solidFill>
                  <a:srgbClr val="54C8E8"/>
                </a:solidFill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004866"/>
                </a:solidFill>
              </a:rPr>
              <a:t>Medication                                </a:t>
            </a:r>
            <a:endParaRPr lang="en-US" sz="1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rgbClr val="004866"/>
                </a:solidFill>
              </a:rPr>
              <a:t>MedicationOrder</a:t>
            </a:r>
            <a:r>
              <a:rPr lang="en-US" sz="1200" dirty="0">
                <a:solidFill>
                  <a:srgbClr val="004866"/>
                </a:solidFill>
              </a:rPr>
              <a:t>                       </a:t>
            </a:r>
            <a:endParaRPr lang="en-US" sz="1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rgbClr val="004866"/>
                </a:solidFill>
              </a:rPr>
              <a:t>MedicationAdministration</a:t>
            </a:r>
            <a:r>
              <a:rPr lang="en-US" sz="1200" dirty="0">
                <a:solidFill>
                  <a:srgbClr val="004866"/>
                </a:solidFill>
              </a:rPr>
              <a:t>          </a:t>
            </a:r>
            <a:endParaRPr lang="en-US" sz="1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rgbClr val="004866"/>
                </a:solidFill>
              </a:rPr>
              <a:t>MedicationDispense</a:t>
            </a:r>
            <a:r>
              <a:rPr lang="en-US" sz="1200" dirty="0">
                <a:solidFill>
                  <a:srgbClr val="004866"/>
                </a:solidFill>
              </a:rPr>
              <a:t> 	       </a:t>
            </a:r>
            <a:endParaRPr lang="en-US" sz="1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rgbClr val="004866"/>
                </a:solidFill>
              </a:rPr>
              <a:t>MedicationStatement</a:t>
            </a:r>
            <a:r>
              <a:rPr lang="en-US" sz="1200" dirty="0">
                <a:solidFill>
                  <a:srgbClr val="004866"/>
                </a:solidFill>
              </a:rPr>
              <a:t>	       </a:t>
            </a:r>
            <a:endParaRPr lang="en-US" sz="1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004866"/>
                </a:solidFill>
              </a:rPr>
              <a:t>Immunization 	</a:t>
            </a:r>
            <a:r>
              <a:rPr lang="en-US" sz="1200" dirty="0" smtClean="0">
                <a:solidFill>
                  <a:srgbClr val="004866"/>
                </a:solidFill>
              </a:rPr>
              <a:t>       </a:t>
            </a:r>
            <a:endParaRPr lang="en-US" sz="1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rgbClr val="004866"/>
                </a:solidFill>
              </a:rPr>
              <a:t>ImmunizationRecommendation</a:t>
            </a:r>
            <a:r>
              <a:rPr lang="en-US" sz="1200" dirty="0">
                <a:solidFill>
                  <a:srgbClr val="004866"/>
                </a:solidFill>
              </a:rPr>
              <a:t> 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58015" y="2382575"/>
            <a:ext cx="2285997" cy="2339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rgbClr val="54C8E8"/>
                </a:solidFill>
              </a:rPr>
              <a:t>Diagnostics: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004866"/>
                </a:solidFill>
              </a:rPr>
              <a:t>Observation 		       </a:t>
            </a:r>
            <a:endParaRPr lang="en-US" sz="1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rgbClr val="004866"/>
                </a:solidFill>
              </a:rPr>
              <a:t>DiagnosticReport</a:t>
            </a:r>
            <a:r>
              <a:rPr lang="en-US" sz="1200" dirty="0">
                <a:solidFill>
                  <a:srgbClr val="004866"/>
                </a:solidFill>
              </a:rPr>
              <a:t> 	       </a:t>
            </a:r>
            <a:endParaRPr lang="en-US" sz="1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rgbClr val="004866"/>
                </a:solidFill>
              </a:rPr>
              <a:t>DiagnosticOrder</a:t>
            </a:r>
            <a:r>
              <a:rPr lang="en-US" sz="1200" dirty="0">
                <a:solidFill>
                  <a:srgbClr val="004866"/>
                </a:solidFill>
              </a:rPr>
              <a:t> 	       </a:t>
            </a:r>
            <a:endParaRPr lang="en-US" sz="1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004866"/>
                </a:solidFill>
              </a:rPr>
              <a:t>Specimen 		       </a:t>
            </a:r>
            <a:endParaRPr lang="en-US" sz="1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rgbClr val="004866"/>
                </a:solidFill>
              </a:rPr>
              <a:t>BodySite</a:t>
            </a:r>
            <a:r>
              <a:rPr lang="en-US" sz="1200" dirty="0">
                <a:solidFill>
                  <a:srgbClr val="004866"/>
                </a:solidFill>
              </a:rPr>
              <a:t> 		       </a:t>
            </a:r>
            <a:endParaRPr lang="en-US" sz="1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rgbClr val="004866"/>
                </a:solidFill>
              </a:rPr>
              <a:t>ImagingStudy</a:t>
            </a:r>
            <a:r>
              <a:rPr lang="en-US" sz="1200" dirty="0">
                <a:solidFill>
                  <a:srgbClr val="004866"/>
                </a:solidFill>
              </a:rPr>
              <a:t> 	      </a:t>
            </a:r>
            <a:endParaRPr lang="en-US" sz="1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rgbClr val="004866"/>
                </a:solidFill>
              </a:rPr>
              <a:t>ImagingObjectSelection</a:t>
            </a:r>
            <a:r>
              <a:rPr lang="en-US" sz="1200" dirty="0">
                <a:solidFill>
                  <a:srgbClr val="004866"/>
                </a:solidFill>
              </a:rPr>
              <a:t>  </a:t>
            </a:r>
            <a:endParaRPr lang="en-US" sz="1200" dirty="0">
              <a:solidFill>
                <a:srgbClr val="FF0000"/>
              </a:solidFill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2211186" y="2512953"/>
            <a:ext cx="0" cy="2078182"/>
          </a:xfrm>
          <a:prstGeom prst="line">
            <a:avLst/>
          </a:prstGeom>
          <a:ln w="12700" cap="sq" cmpd="sng">
            <a:solidFill>
              <a:schemeClr val="accent4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4039986" y="2512953"/>
            <a:ext cx="0" cy="2078182"/>
          </a:xfrm>
          <a:prstGeom prst="line">
            <a:avLst/>
          </a:prstGeom>
          <a:ln w="12700" cap="sq" cmpd="sng">
            <a:solidFill>
              <a:schemeClr val="accent4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6749935" y="2512953"/>
            <a:ext cx="0" cy="2078182"/>
          </a:xfrm>
          <a:prstGeom prst="line">
            <a:avLst/>
          </a:prstGeom>
          <a:ln w="12700" cap="sq" cmpd="sng">
            <a:solidFill>
              <a:schemeClr val="accent4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205" y="1773258"/>
            <a:ext cx="708495" cy="70849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6979" y="1773257"/>
            <a:ext cx="708495" cy="70849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947" y="1773256"/>
            <a:ext cx="708495" cy="70849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1161" y="1773256"/>
            <a:ext cx="708495" cy="70849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858015" y="5877272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Maturity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2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>
                <a:solidFill>
                  <a:schemeClr val="accent3"/>
                </a:solidFill>
              </a:rPr>
              <a:t>FHIR the basics | </a:t>
            </a:r>
            <a:r>
              <a:rPr lang="en-US" dirty="0" smtClean="0"/>
              <a:t>Resource example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1232701" y="1694594"/>
            <a:ext cx="5941365" cy="3732401"/>
            <a:chOff x="501651" y="1133856"/>
            <a:chExt cx="6203221" cy="3843721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1651" y="1133856"/>
              <a:ext cx="6203221" cy="3843721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1240632" y="1354035"/>
              <a:ext cx="4757831" cy="30830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027112" y="1936835"/>
            <a:ext cx="4234916" cy="2965316"/>
            <a:chOff x="1595163" y="608477"/>
            <a:chExt cx="6268677" cy="4188059"/>
          </a:xfrm>
        </p:grpSpPr>
        <p:pic>
          <p:nvPicPr>
            <p:cNvPr id="20" name="Picture 19" descr="Screen Shot 2015-04-26 at 9.29.51 am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25747"/>
            <a:stretch/>
          </p:blipFill>
          <p:spPr>
            <a:xfrm>
              <a:off x="1595163" y="608477"/>
              <a:ext cx="3120854" cy="4188059"/>
            </a:xfrm>
            <a:prstGeom prst="rect">
              <a:avLst/>
            </a:prstGeom>
          </p:spPr>
        </p:pic>
        <p:cxnSp>
          <p:nvCxnSpPr>
            <p:cNvPr id="21" name="Straight Connector 20"/>
            <p:cNvCxnSpPr/>
            <p:nvPr/>
          </p:nvCxnSpPr>
          <p:spPr>
            <a:xfrm>
              <a:off x="4655163" y="1051560"/>
              <a:ext cx="675789" cy="0"/>
            </a:xfrm>
            <a:prstGeom prst="line">
              <a:avLst/>
            </a:prstGeom>
            <a:ln w="12700">
              <a:solidFill>
                <a:schemeClr val="accent4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4655162" y="1743456"/>
              <a:ext cx="675789" cy="0"/>
            </a:xfrm>
            <a:prstGeom prst="line">
              <a:avLst/>
            </a:prstGeom>
            <a:ln w="12700">
              <a:solidFill>
                <a:schemeClr val="accent4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4655161" y="2426208"/>
              <a:ext cx="675789" cy="0"/>
            </a:xfrm>
            <a:prstGeom prst="line">
              <a:avLst/>
            </a:prstGeom>
            <a:ln w="12700">
              <a:solidFill>
                <a:schemeClr val="accent4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4655160" y="3584448"/>
              <a:ext cx="675789" cy="0"/>
            </a:xfrm>
            <a:prstGeom prst="line">
              <a:avLst/>
            </a:prstGeom>
            <a:ln w="12700">
              <a:solidFill>
                <a:schemeClr val="accent4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5330950" y="926159"/>
              <a:ext cx="2237907" cy="2934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>
                  <a:solidFill>
                    <a:schemeClr val="accent4"/>
                  </a:solidFill>
                </a:rPr>
                <a:t>Resource Identity &amp; Metadata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330948" y="1620345"/>
              <a:ext cx="2237907" cy="2934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>
                  <a:solidFill>
                    <a:schemeClr val="accent4"/>
                  </a:solidFill>
                </a:rPr>
                <a:t>Human Readable Summary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330948" y="2278560"/>
              <a:ext cx="2532892" cy="2934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>
                  <a:solidFill>
                    <a:schemeClr val="accent4"/>
                  </a:solidFill>
                </a:rPr>
                <a:t>Extension with URL to definition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330948" y="3445947"/>
              <a:ext cx="2532892" cy="11084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>
                  <a:solidFill>
                    <a:schemeClr val="accent4"/>
                  </a:solidFill>
                </a:rPr>
                <a:t>Standard Data:</a:t>
              </a:r>
            </a:p>
            <a:p>
              <a:pPr marL="128588" indent="-128588">
                <a:buFont typeface="Arial" charset="0"/>
                <a:buChar char="•"/>
              </a:pPr>
              <a:r>
                <a:rPr lang="en-US" sz="750" dirty="0">
                  <a:solidFill>
                    <a:schemeClr val="accent4"/>
                  </a:solidFill>
                </a:rPr>
                <a:t>MRN</a:t>
              </a:r>
            </a:p>
            <a:p>
              <a:pPr marL="128588" indent="-128588">
                <a:buFont typeface="Arial" charset="0"/>
                <a:buChar char="•"/>
              </a:pPr>
              <a:r>
                <a:rPr lang="en-US" sz="750" dirty="0">
                  <a:solidFill>
                    <a:schemeClr val="accent4"/>
                  </a:solidFill>
                </a:rPr>
                <a:t>Name</a:t>
              </a:r>
            </a:p>
            <a:p>
              <a:pPr marL="128588" indent="-128588">
                <a:buFont typeface="Arial" charset="0"/>
                <a:buChar char="•"/>
              </a:pPr>
              <a:r>
                <a:rPr lang="en-US" sz="750" dirty="0">
                  <a:solidFill>
                    <a:schemeClr val="accent4"/>
                  </a:solidFill>
                </a:rPr>
                <a:t>Gender</a:t>
              </a:r>
            </a:p>
            <a:p>
              <a:pPr marL="128588" indent="-128588">
                <a:buFont typeface="Arial" charset="0"/>
                <a:buChar char="•"/>
              </a:pPr>
              <a:r>
                <a:rPr lang="en-US" sz="750" dirty="0">
                  <a:solidFill>
                    <a:schemeClr val="accent4"/>
                  </a:solidFill>
                </a:rPr>
                <a:t>Birth Date</a:t>
              </a:r>
            </a:p>
            <a:p>
              <a:pPr marL="128588" indent="-128588">
                <a:buFont typeface="Arial" charset="0"/>
                <a:buChar char="•"/>
              </a:pPr>
              <a:r>
                <a:rPr lang="en-US" sz="750" dirty="0">
                  <a:solidFill>
                    <a:schemeClr val="accent4"/>
                  </a:solidFill>
                </a:rPr>
                <a:t>Provider</a:t>
              </a: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7619660" y="4902160"/>
            <a:ext cx="12480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XML and JSON</a:t>
            </a:r>
          </a:p>
        </p:txBody>
      </p:sp>
    </p:spTree>
    <p:extLst>
      <p:ext uri="{BB962C8B-B14F-4D97-AF65-F5344CB8AC3E}">
        <p14:creationId xmlns:p14="http://schemas.microsoft.com/office/powerpoint/2010/main" val="1121075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0" dirty="0" smtClean="0"/>
              <a:t> </a:t>
            </a:r>
            <a:r>
              <a:rPr lang="en-US" dirty="0">
                <a:solidFill>
                  <a:schemeClr val="accent3"/>
                </a:solidFill>
              </a:rPr>
              <a:t>FHIR the basics | </a:t>
            </a:r>
            <a:r>
              <a:rPr lang="en-NZ" b="0" dirty="0" smtClean="0"/>
              <a:t>References between resources</a:t>
            </a:r>
            <a:endParaRPr lang="en-US" b="0" dirty="0">
              <a:solidFill>
                <a:schemeClr val="accent6"/>
              </a:solidFill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1403648" y="2276872"/>
            <a:ext cx="6889682" cy="3584888"/>
            <a:chOff x="1828042" y="896508"/>
            <a:chExt cx="6074980" cy="3160977"/>
          </a:xfrm>
        </p:grpSpPr>
        <p:sp>
          <p:nvSpPr>
            <p:cNvPr id="40" name="TextBox 39"/>
            <p:cNvSpPr txBox="1"/>
            <p:nvPr/>
          </p:nvSpPr>
          <p:spPr>
            <a:xfrm>
              <a:off x="5999929" y="993165"/>
              <a:ext cx="1903093" cy="1058391"/>
            </a:xfrm>
            <a:prstGeom prst="rect">
              <a:avLst/>
            </a:prstGeom>
            <a:noFill/>
          </p:spPr>
          <p:txBody>
            <a:bodyPr wrap="square" numCol="2" rtlCol="0">
              <a:spAutoFit/>
            </a:bodyPr>
            <a:lstStyle/>
            <a:p>
              <a:r>
                <a:rPr lang="en-US" sz="800" b="1" dirty="0">
                  <a:solidFill>
                    <a:schemeClr val="accent4"/>
                  </a:solidFill>
                </a:rPr>
                <a:t>Coded Properties</a:t>
              </a:r>
            </a:p>
            <a:p>
              <a:r>
                <a:rPr lang="en-US" sz="800" dirty="0">
                  <a:solidFill>
                    <a:schemeClr val="accent4"/>
                  </a:solidFill>
                </a:rPr>
                <a:t>type</a:t>
              </a:r>
            </a:p>
            <a:p>
              <a:r>
                <a:rPr lang="en-US" sz="800" dirty="0">
                  <a:solidFill>
                    <a:schemeClr val="accent4"/>
                  </a:solidFill>
                </a:rPr>
                <a:t>bodySuite</a:t>
              </a:r>
            </a:p>
            <a:p>
              <a:r>
                <a:rPr lang="en-US" sz="800" dirty="0">
                  <a:solidFill>
                    <a:schemeClr val="accent4"/>
                  </a:solidFill>
                </a:rPr>
                <a:t>indication</a:t>
              </a:r>
            </a:p>
            <a:p>
              <a:r>
                <a:rPr lang="en-US" sz="800" dirty="0">
                  <a:solidFill>
                    <a:schemeClr val="accent4"/>
                  </a:solidFill>
                </a:rPr>
                <a:t>performer.role</a:t>
              </a:r>
            </a:p>
            <a:p>
              <a:r>
                <a:rPr lang="en-US" sz="800" dirty="0">
                  <a:solidFill>
                    <a:schemeClr val="accent4"/>
                  </a:solidFill>
                </a:rPr>
                <a:t>complication</a:t>
              </a:r>
            </a:p>
            <a:p>
              <a:r>
                <a:rPr lang="en-US" sz="800" dirty="0">
                  <a:solidFill>
                    <a:schemeClr val="accent4"/>
                  </a:solidFill>
                </a:rPr>
                <a:t>relatedItem.type</a:t>
              </a:r>
            </a:p>
            <a:p>
              <a:endParaRPr lang="en-US" sz="800" dirty="0">
                <a:solidFill>
                  <a:schemeClr val="accent4"/>
                </a:solidFill>
              </a:endParaRPr>
            </a:p>
            <a:p>
              <a:endParaRPr lang="en-US" sz="800" b="1" dirty="0">
                <a:solidFill>
                  <a:schemeClr val="accent4"/>
                </a:solidFill>
              </a:endParaRPr>
            </a:p>
            <a:p>
              <a:endParaRPr lang="en-US" sz="800" b="1" dirty="0">
                <a:solidFill>
                  <a:schemeClr val="accent4"/>
                </a:solidFill>
              </a:endParaRPr>
            </a:p>
            <a:p>
              <a:endParaRPr lang="en-US" sz="800" b="1" dirty="0">
                <a:solidFill>
                  <a:schemeClr val="accent4"/>
                </a:solidFill>
              </a:endParaRPr>
            </a:p>
            <a:p>
              <a:endParaRPr lang="en-US" sz="800" b="1" dirty="0">
                <a:solidFill>
                  <a:schemeClr val="accent4"/>
                </a:solidFill>
              </a:endParaRPr>
            </a:p>
            <a:p>
              <a:r>
                <a:rPr lang="en-US" sz="800" b="1" dirty="0">
                  <a:solidFill>
                    <a:schemeClr val="accent4"/>
                  </a:solidFill>
                </a:rPr>
                <a:t>Other Properties</a:t>
              </a:r>
            </a:p>
            <a:p>
              <a:r>
                <a:rPr lang="en-US" sz="800" dirty="0">
                  <a:solidFill>
                    <a:schemeClr val="accent4"/>
                  </a:solidFill>
                </a:rPr>
                <a:t>identifier (Identifier)</a:t>
              </a:r>
            </a:p>
            <a:p>
              <a:r>
                <a:rPr lang="en-US" sz="800" dirty="0">
                  <a:solidFill>
                    <a:schemeClr val="accent4"/>
                  </a:solidFill>
                </a:rPr>
                <a:t>outcome (String)</a:t>
              </a:r>
            </a:p>
            <a:p>
              <a:endParaRPr lang="en-US" sz="800" dirty="0">
                <a:solidFill>
                  <a:schemeClr val="accent4"/>
                </a:solidFill>
              </a:endParaRPr>
            </a:p>
          </p:txBody>
        </p:sp>
        <p:sp>
          <p:nvSpPr>
            <p:cNvPr id="41" name="Rounded Rectangle 40"/>
            <p:cNvSpPr/>
            <p:nvPr/>
          </p:nvSpPr>
          <p:spPr>
            <a:xfrm>
              <a:off x="5931300" y="896508"/>
              <a:ext cx="1909011" cy="1136590"/>
            </a:xfrm>
            <a:prstGeom prst="roundRect">
              <a:avLst>
                <a:gd name="adj" fmla="val 10192"/>
              </a:avLst>
            </a:prstGeom>
            <a:noFill/>
            <a:ln w="12700">
              <a:solidFill>
                <a:schemeClr val="accent4"/>
              </a:solidFill>
              <a:prstDash val="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1828042" y="1161013"/>
              <a:ext cx="5418579" cy="2896472"/>
              <a:chOff x="957907" y="1337761"/>
              <a:chExt cx="7088123" cy="2841688"/>
            </a:xfrm>
          </p:grpSpPr>
          <p:sp>
            <p:nvSpPr>
              <p:cNvPr id="43" name="Rounded Rectangle 42"/>
              <p:cNvSpPr/>
              <p:nvPr/>
            </p:nvSpPr>
            <p:spPr>
              <a:xfrm>
                <a:off x="3641672" y="2570031"/>
                <a:ext cx="1673351" cy="374927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accent4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accent4"/>
                    </a:solidFill>
                  </a:rPr>
                  <a:t>PROCEDURE</a:t>
                </a:r>
              </a:p>
            </p:txBody>
          </p:sp>
          <p:sp>
            <p:nvSpPr>
              <p:cNvPr id="44" name="Rounded Rectangle 43"/>
              <p:cNvSpPr/>
              <p:nvPr/>
            </p:nvSpPr>
            <p:spPr>
              <a:xfrm>
                <a:off x="3641671" y="1337761"/>
                <a:ext cx="1673351" cy="374927"/>
              </a:xfrm>
              <a:prstGeom prst="roundRect">
                <a:avLst/>
              </a:prstGeom>
              <a:solidFill>
                <a:srgbClr val="97DCFF">
                  <a:alpha val="8000"/>
                </a:srgb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accent4"/>
                    </a:solidFill>
                  </a:rPr>
                  <a:t>PATIENT</a:t>
                </a:r>
              </a:p>
            </p:txBody>
          </p:sp>
          <p:sp>
            <p:nvSpPr>
              <p:cNvPr id="45" name="Rounded Rectangle 44"/>
              <p:cNvSpPr/>
              <p:nvPr/>
            </p:nvSpPr>
            <p:spPr>
              <a:xfrm>
                <a:off x="6372679" y="2570030"/>
                <a:ext cx="1673351" cy="374927"/>
              </a:xfrm>
              <a:prstGeom prst="roundRect">
                <a:avLst/>
              </a:prstGeom>
              <a:solidFill>
                <a:srgbClr val="97DCFF">
                  <a:alpha val="8000"/>
                </a:srgb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accent4"/>
                    </a:solidFill>
                  </a:rPr>
                  <a:t>DIAGNOSTIC REPORT</a:t>
                </a:r>
              </a:p>
            </p:txBody>
          </p:sp>
          <p:sp>
            <p:nvSpPr>
              <p:cNvPr id="63" name="Rounded Rectangle 62"/>
              <p:cNvSpPr/>
              <p:nvPr/>
            </p:nvSpPr>
            <p:spPr>
              <a:xfrm>
                <a:off x="957907" y="2570030"/>
                <a:ext cx="1673351" cy="374927"/>
              </a:xfrm>
              <a:prstGeom prst="roundRect">
                <a:avLst/>
              </a:prstGeom>
              <a:solidFill>
                <a:srgbClr val="97DCFF">
                  <a:alpha val="8000"/>
                </a:srgb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accent4"/>
                    </a:solidFill>
                  </a:rPr>
                  <a:t>CONDITION</a:t>
                </a:r>
              </a:p>
            </p:txBody>
          </p:sp>
          <p:cxnSp>
            <p:nvCxnSpPr>
              <p:cNvPr id="64" name="Straight Connector 63"/>
              <p:cNvCxnSpPr/>
              <p:nvPr/>
            </p:nvCxnSpPr>
            <p:spPr>
              <a:xfrm flipH="1" flipV="1">
                <a:off x="4478347" y="1712688"/>
                <a:ext cx="1" cy="857343"/>
              </a:xfrm>
              <a:prstGeom prst="line">
                <a:avLst/>
              </a:prstGeom>
              <a:ln w="12700">
                <a:solidFill>
                  <a:schemeClr val="accent4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 flipV="1">
                <a:off x="5315023" y="2757494"/>
                <a:ext cx="1057656" cy="1"/>
              </a:xfrm>
              <a:prstGeom prst="line">
                <a:avLst/>
              </a:prstGeom>
              <a:ln w="12700">
                <a:solidFill>
                  <a:schemeClr val="accent4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 flipH="1" flipV="1">
                <a:off x="2631258" y="2757492"/>
                <a:ext cx="1010414" cy="3"/>
              </a:xfrm>
              <a:prstGeom prst="line">
                <a:avLst/>
              </a:prstGeom>
              <a:ln w="12700">
                <a:solidFill>
                  <a:schemeClr val="accent4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Elbow Connector 66"/>
              <p:cNvCxnSpPr/>
              <p:nvPr/>
            </p:nvCxnSpPr>
            <p:spPr>
              <a:xfrm rot="5400000">
                <a:off x="3125371" y="2955290"/>
                <a:ext cx="857341" cy="836675"/>
              </a:xfrm>
              <a:prstGeom prst="bentConnector3">
                <a:avLst/>
              </a:prstGeom>
              <a:ln w="12700">
                <a:solidFill>
                  <a:schemeClr val="accent4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Elbow Connector 67"/>
              <p:cNvCxnSpPr/>
              <p:nvPr/>
            </p:nvCxnSpPr>
            <p:spPr>
              <a:xfrm rot="16200000" flipH="1">
                <a:off x="4972459" y="2955289"/>
                <a:ext cx="857343" cy="836676"/>
              </a:xfrm>
              <a:prstGeom prst="bentConnector3">
                <a:avLst/>
              </a:prstGeom>
              <a:ln w="12700">
                <a:solidFill>
                  <a:schemeClr val="accent4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TextBox 68"/>
              <p:cNvSpPr txBox="1"/>
              <p:nvPr/>
            </p:nvSpPr>
            <p:spPr>
              <a:xfrm>
                <a:off x="3938851" y="2076305"/>
                <a:ext cx="1078992" cy="19249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chemeClr val="accent4"/>
                    </a:solidFill>
                  </a:rPr>
                  <a:t>Subject</a:t>
                </a:r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5315023" y="2517555"/>
                <a:ext cx="1057657" cy="1924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chemeClr val="accent4"/>
                    </a:solidFill>
                  </a:rPr>
                  <a:t>Report</a:t>
                </a:r>
              </a:p>
            </p:txBody>
          </p:sp>
          <p:sp>
            <p:nvSpPr>
              <p:cNvPr id="71" name="TextBox 70"/>
              <p:cNvSpPr txBox="1"/>
              <p:nvPr/>
            </p:nvSpPr>
            <p:spPr>
              <a:xfrm>
                <a:off x="2631258" y="2518710"/>
                <a:ext cx="1014225" cy="1924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chemeClr val="accent4"/>
                    </a:solidFill>
                  </a:rPr>
                  <a:t>Related Item</a:t>
                </a:r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3135703" y="3132420"/>
                <a:ext cx="836674" cy="1924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chemeClr val="accent4"/>
                    </a:solidFill>
                  </a:rPr>
                  <a:t>Encounter</a:t>
                </a:r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>
                <a:off x="4982793" y="3139397"/>
                <a:ext cx="836674" cy="1924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chemeClr val="accent4"/>
                    </a:solidFill>
                  </a:rPr>
                  <a:t>Performer</a:t>
                </a:r>
              </a:p>
            </p:txBody>
          </p:sp>
          <p:sp>
            <p:nvSpPr>
              <p:cNvPr id="74" name="Rounded Rectangle 73"/>
              <p:cNvSpPr/>
              <p:nvPr/>
            </p:nvSpPr>
            <p:spPr>
              <a:xfrm>
                <a:off x="2297282" y="3804522"/>
                <a:ext cx="1673351" cy="374927"/>
              </a:xfrm>
              <a:prstGeom prst="roundRect">
                <a:avLst/>
              </a:prstGeom>
              <a:solidFill>
                <a:srgbClr val="97DCFF">
                  <a:alpha val="8000"/>
                </a:srgb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accent4"/>
                    </a:solidFill>
                  </a:rPr>
                  <a:t>ENCOUNTER</a:t>
                </a:r>
              </a:p>
            </p:txBody>
          </p:sp>
          <p:sp>
            <p:nvSpPr>
              <p:cNvPr id="75" name="Rounded Rectangle 74"/>
              <p:cNvSpPr/>
              <p:nvPr/>
            </p:nvSpPr>
            <p:spPr>
              <a:xfrm>
                <a:off x="4920689" y="3800193"/>
                <a:ext cx="1673351" cy="374927"/>
              </a:xfrm>
              <a:prstGeom prst="roundRect">
                <a:avLst/>
              </a:prstGeom>
              <a:solidFill>
                <a:srgbClr val="97DCFF">
                  <a:alpha val="8000"/>
                </a:srgb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accent4"/>
                    </a:solidFill>
                  </a:rPr>
                  <a:t>PRACTITIONER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54962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0" dirty="0" smtClean="0"/>
              <a:t> </a:t>
            </a:r>
            <a:r>
              <a:rPr lang="en-US" dirty="0">
                <a:solidFill>
                  <a:schemeClr val="accent3"/>
                </a:solidFill>
              </a:rPr>
              <a:t>FHIR the basics |</a:t>
            </a:r>
            <a:r>
              <a:rPr lang="en-NZ" b="0" dirty="0" smtClean="0"/>
              <a:t> Recording a consultation</a:t>
            </a:r>
            <a:endParaRPr lang="en-US" b="0" dirty="0">
              <a:solidFill>
                <a:schemeClr val="accent6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09946" y="2039095"/>
            <a:ext cx="4436828" cy="2377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2"/>
                </a:solidFill>
              </a:rPr>
              <a:t>12-year-old-boy</a:t>
            </a:r>
          </a:p>
          <a:p>
            <a:endParaRPr lang="en-US" sz="1050" b="1" dirty="0"/>
          </a:p>
          <a:p>
            <a:r>
              <a:rPr lang="en-US" sz="1050" b="1" dirty="0">
                <a:solidFill>
                  <a:srgbClr val="004866"/>
                </a:solidFill>
              </a:rPr>
              <a:t>First consultation</a:t>
            </a:r>
          </a:p>
          <a:p>
            <a:r>
              <a:rPr lang="en-US" sz="1050" dirty="0"/>
              <a:t>Complaining of </a:t>
            </a:r>
            <a:r>
              <a:rPr lang="en-US" sz="1050" b="1" dirty="0">
                <a:solidFill>
                  <a:srgbClr val="64C09F"/>
                </a:solidFill>
              </a:rPr>
              <a:t>pain in the right ear for 3 days </a:t>
            </a:r>
            <a:r>
              <a:rPr lang="en-US" sz="1050" dirty="0"/>
              <a:t>with </a:t>
            </a:r>
            <a:r>
              <a:rPr lang="en-US" sz="1050" b="1" dirty="0">
                <a:solidFill>
                  <a:srgbClr val="54C8E8"/>
                </a:solidFill>
              </a:rPr>
              <a:t>an elevated temperature</a:t>
            </a:r>
            <a:r>
              <a:rPr lang="en-US" sz="1050" dirty="0"/>
              <a:t>. On examination, temperature </a:t>
            </a:r>
            <a:r>
              <a:rPr lang="en-US" sz="1050" b="1" dirty="0">
                <a:solidFill>
                  <a:srgbClr val="54C8E8"/>
                </a:solidFill>
              </a:rPr>
              <a:t>38°C</a:t>
            </a:r>
            <a:r>
              <a:rPr lang="en-US" sz="1050" dirty="0"/>
              <a:t> and an </a:t>
            </a:r>
            <a:r>
              <a:rPr lang="en-US" sz="1050" b="1" dirty="0">
                <a:solidFill>
                  <a:srgbClr val="54C8E8"/>
                </a:solidFill>
              </a:rPr>
              <a:t>inflamed right eardrum </a:t>
            </a:r>
            <a:r>
              <a:rPr lang="en-US" sz="1050" dirty="0"/>
              <a:t>with no perforation. Diagnosis </a:t>
            </a:r>
            <a:r>
              <a:rPr lang="en-US" sz="1050" b="1" dirty="0">
                <a:solidFill>
                  <a:srgbClr val="64C09F"/>
                </a:solidFill>
              </a:rPr>
              <a:t>Otitis Media</a:t>
            </a:r>
            <a:r>
              <a:rPr lang="en-US" sz="1050" dirty="0"/>
              <a:t>, and prescribed </a:t>
            </a:r>
            <a:r>
              <a:rPr lang="en-US" sz="1050" b="1" dirty="0">
                <a:solidFill>
                  <a:srgbClr val="9781BC"/>
                </a:solidFill>
              </a:rPr>
              <a:t>Amoxicillin 250mg 3 times per day for 7 days.</a:t>
            </a:r>
          </a:p>
          <a:p>
            <a:endParaRPr lang="en-US" sz="1050" dirty="0"/>
          </a:p>
          <a:p>
            <a:endParaRPr lang="en-US" sz="1050" dirty="0"/>
          </a:p>
          <a:p>
            <a:r>
              <a:rPr lang="en-US" sz="1050" b="1" dirty="0">
                <a:solidFill>
                  <a:srgbClr val="004866"/>
                </a:solidFill>
              </a:rPr>
              <a:t>Follow up consultation</a:t>
            </a:r>
          </a:p>
          <a:p>
            <a:r>
              <a:rPr lang="en-US" sz="1050" dirty="0"/>
              <a:t>2 days later returned with an </a:t>
            </a:r>
            <a:r>
              <a:rPr lang="en-US" sz="1050" b="1" dirty="0">
                <a:solidFill>
                  <a:srgbClr val="64C09F"/>
                </a:solidFill>
              </a:rPr>
              <a:t>itchy skin rash</a:t>
            </a:r>
            <a:r>
              <a:rPr lang="en-US" sz="1050" dirty="0"/>
              <a:t>. No </a:t>
            </a:r>
            <a:r>
              <a:rPr lang="en-US" sz="1050" b="1" dirty="0">
                <a:solidFill>
                  <a:srgbClr val="64C09F"/>
                </a:solidFill>
              </a:rPr>
              <a:t>breathing difficulties</a:t>
            </a:r>
            <a:r>
              <a:rPr lang="en-US" sz="1050" dirty="0"/>
              <a:t>. On examination, </a:t>
            </a:r>
            <a:r>
              <a:rPr lang="en-US" sz="1050" b="1" dirty="0">
                <a:solidFill>
                  <a:srgbClr val="54C8E8"/>
                </a:solidFill>
              </a:rPr>
              <a:t>urticarial rash </a:t>
            </a:r>
            <a:r>
              <a:rPr lang="en-US" sz="1050" dirty="0"/>
              <a:t>on both arms. No evidence meningitis. Diagnosis of penicillin </a:t>
            </a:r>
            <a:r>
              <a:rPr lang="en-US" sz="1050" b="1" dirty="0">
                <a:solidFill>
                  <a:srgbClr val="EE2159"/>
                </a:solidFill>
              </a:rPr>
              <a:t>allergy</a:t>
            </a:r>
            <a:r>
              <a:rPr lang="en-US" sz="1050" dirty="0"/>
              <a:t>. Antibiotics changes to </a:t>
            </a:r>
            <a:r>
              <a:rPr lang="en-US" sz="1050" b="1" dirty="0">
                <a:solidFill>
                  <a:srgbClr val="9781BC"/>
                </a:solidFill>
              </a:rPr>
              <a:t>Erythromycin 250mg 4 times per day for 10 days.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6051506" y="2134107"/>
            <a:ext cx="1907056" cy="2409652"/>
            <a:chOff x="5598282" y="1062170"/>
            <a:chExt cx="1907056" cy="2409652"/>
          </a:xfrm>
        </p:grpSpPr>
        <p:sp>
          <p:nvSpPr>
            <p:cNvPr id="13" name="Rectangle 12"/>
            <p:cNvSpPr/>
            <p:nvPr/>
          </p:nvSpPr>
          <p:spPr>
            <a:xfrm>
              <a:off x="5598282" y="1062170"/>
              <a:ext cx="1785098" cy="240965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004866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5950253" y="1129873"/>
              <a:ext cx="1555085" cy="22852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  <a:spcBef>
                  <a:spcPts val="225"/>
                </a:spcBef>
              </a:pPr>
              <a:r>
                <a:rPr lang="en-US" sz="1125" dirty="0">
                  <a:solidFill>
                    <a:schemeClr val="accent2"/>
                  </a:solidFill>
                </a:rPr>
                <a:t>Patient</a:t>
              </a:r>
            </a:p>
            <a:p>
              <a:pPr>
                <a:lnSpc>
                  <a:spcPct val="200000"/>
                </a:lnSpc>
                <a:spcBef>
                  <a:spcPts val="225"/>
                </a:spcBef>
              </a:pPr>
              <a:r>
                <a:rPr lang="en-US" sz="1125" dirty="0">
                  <a:solidFill>
                    <a:srgbClr val="004866"/>
                  </a:solidFill>
                </a:rPr>
                <a:t>Encounter</a:t>
              </a:r>
            </a:p>
            <a:p>
              <a:pPr>
                <a:lnSpc>
                  <a:spcPct val="200000"/>
                </a:lnSpc>
                <a:spcBef>
                  <a:spcPts val="225"/>
                </a:spcBef>
              </a:pPr>
              <a:r>
                <a:rPr lang="en-US" sz="1125" dirty="0">
                  <a:solidFill>
                    <a:srgbClr val="64C09F"/>
                  </a:solidFill>
                </a:rPr>
                <a:t>Condition</a:t>
              </a:r>
            </a:p>
            <a:p>
              <a:pPr>
                <a:lnSpc>
                  <a:spcPct val="200000"/>
                </a:lnSpc>
                <a:spcBef>
                  <a:spcPts val="225"/>
                </a:spcBef>
              </a:pPr>
              <a:r>
                <a:rPr lang="en-US" sz="1125" dirty="0">
                  <a:solidFill>
                    <a:srgbClr val="54C8E8"/>
                  </a:solidFill>
                </a:rPr>
                <a:t>Observation</a:t>
              </a:r>
            </a:p>
            <a:p>
              <a:pPr>
                <a:lnSpc>
                  <a:spcPct val="200000"/>
                </a:lnSpc>
                <a:spcBef>
                  <a:spcPts val="225"/>
                </a:spcBef>
              </a:pPr>
              <a:r>
                <a:rPr lang="en-US" sz="1125" dirty="0">
                  <a:solidFill>
                    <a:srgbClr val="9781BC"/>
                  </a:solidFill>
                </a:rPr>
                <a:t>Medication</a:t>
              </a:r>
            </a:p>
            <a:p>
              <a:pPr>
                <a:lnSpc>
                  <a:spcPct val="200000"/>
                </a:lnSpc>
                <a:spcBef>
                  <a:spcPts val="225"/>
                </a:spcBef>
              </a:pPr>
              <a:r>
                <a:rPr lang="en-US" sz="1125" dirty="0">
                  <a:solidFill>
                    <a:srgbClr val="EE2159"/>
                  </a:solidFill>
                </a:rPr>
                <a:t>Allergy Intolerance</a:t>
              </a:r>
            </a:p>
          </p:txBody>
        </p:sp>
        <p:sp>
          <p:nvSpPr>
            <p:cNvPr id="4" name="Rectangle 3"/>
            <p:cNvSpPr/>
            <p:nvPr/>
          </p:nvSpPr>
          <p:spPr>
            <a:xfrm>
              <a:off x="5783365" y="1258956"/>
              <a:ext cx="143394" cy="19119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5789456" y="1632119"/>
              <a:ext cx="143394" cy="191192"/>
            </a:xfrm>
            <a:prstGeom prst="rect">
              <a:avLst/>
            </a:prstGeom>
            <a:solidFill>
              <a:srgbClr val="004866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789456" y="2005282"/>
              <a:ext cx="143394" cy="191192"/>
            </a:xfrm>
            <a:prstGeom prst="rect">
              <a:avLst/>
            </a:prstGeom>
            <a:solidFill>
              <a:srgbClr val="64C09F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5790488" y="2378446"/>
              <a:ext cx="143394" cy="191192"/>
            </a:xfrm>
            <a:prstGeom prst="rect">
              <a:avLst/>
            </a:prstGeom>
            <a:solidFill>
              <a:srgbClr val="54C8E8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5783365" y="2751609"/>
              <a:ext cx="143394" cy="191192"/>
            </a:xfrm>
            <a:prstGeom prst="rect">
              <a:avLst/>
            </a:prstGeom>
            <a:solidFill>
              <a:srgbClr val="9781B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783365" y="3124771"/>
              <a:ext cx="143394" cy="191192"/>
            </a:xfrm>
            <a:prstGeom prst="rect">
              <a:avLst/>
            </a:prstGeom>
            <a:solidFill>
              <a:srgbClr val="EE2159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211858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331640" y="1844824"/>
            <a:ext cx="6239358" cy="4352964"/>
            <a:chOff x="744004" y="230584"/>
            <a:chExt cx="7158739" cy="4501831"/>
          </a:xfrm>
        </p:grpSpPr>
        <p:sp>
          <p:nvSpPr>
            <p:cNvPr id="5" name="Rounded Rectangle 4"/>
            <p:cNvSpPr/>
            <p:nvPr/>
          </p:nvSpPr>
          <p:spPr>
            <a:xfrm>
              <a:off x="744004" y="687284"/>
              <a:ext cx="1558833" cy="304799"/>
            </a:xfrm>
            <a:prstGeom prst="roundRect">
              <a:avLst/>
            </a:prstGeom>
            <a:noFill/>
            <a:ln w="12700">
              <a:solidFill>
                <a:srgbClr val="004866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smtClean="0">
                  <a:solidFill>
                    <a:srgbClr val="004866"/>
                  </a:solidFill>
                </a:rPr>
                <a:t>Encounter</a:t>
              </a:r>
              <a:endParaRPr lang="en-US" sz="1050" dirty="0">
                <a:solidFill>
                  <a:srgbClr val="004866"/>
                </a:solidFill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744004" y="3230187"/>
              <a:ext cx="1558833" cy="304799"/>
            </a:xfrm>
            <a:prstGeom prst="roundRect">
              <a:avLst/>
            </a:prstGeom>
            <a:noFill/>
            <a:ln w="12700">
              <a:solidFill>
                <a:srgbClr val="004866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smtClean="0">
                  <a:solidFill>
                    <a:srgbClr val="004866"/>
                  </a:solidFill>
                </a:rPr>
                <a:t>Encounter</a:t>
              </a:r>
              <a:endParaRPr lang="en-US" sz="1050" dirty="0">
                <a:solidFill>
                  <a:srgbClr val="004866"/>
                </a:solidFill>
              </a:endParaRP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5794975" y="1270758"/>
              <a:ext cx="1558833" cy="304799"/>
            </a:xfrm>
            <a:prstGeom prst="roundRect">
              <a:avLst/>
            </a:prstGeom>
            <a:noFill/>
            <a:ln w="12700">
              <a:solidFill>
                <a:srgbClr val="004866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>
                  <a:solidFill>
                    <a:srgbClr val="004866"/>
                  </a:solidFill>
                </a:rPr>
                <a:t>Practitioner</a:t>
              </a:r>
              <a:endParaRPr lang="en-US" sz="1050" dirty="0">
                <a:solidFill>
                  <a:srgbClr val="004866"/>
                </a:solidFill>
              </a:endParaRPr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5794975" y="486986"/>
              <a:ext cx="1558833" cy="304799"/>
            </a:xfrm>
            <a:prstGeom prst="roundRect">
              <a:avLst/>
            </a:prstGeom>
            <a:noFill/>
            <a:ln w="12700"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>
                  <a:solidFill>
                    <a:srgbClr val="C00000"/>
                  </a:solidFill>
                </a:rPr>
                <a:t>Patient</a:t>
              </a:r>
              <a:endParaRPr lang="en-US" sz="1050" dirty="0">
                <a:solidFill>
                  <a:srgbClr val="C00000"/>
                </a:solidFill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>
              <a:off x="2537179" y="452152"/>
              <a:ext cx="791" cy="2020388"/>
            </a:xfrm>
            <a:prstGeom prst="line">
              <a:avLst/>
            </a:prstGeom>
            <a:ln w="12700" cap="sq" cmpd="sng">
              <a:solidFill>
                <a:schemeClr val="accent4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541488" y="451921"/>
              <a:ext cx="2870369" cy="0"/>
            </a:xfrm>
            <a:prstGeom prst="line">
              <a:avLst/>
            </a:prstGeom>
            <a:ln w="12700" cap="sq" cmpd="sng">
              <a:solidFill>
                <a:schemeClr val="accent4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2541488" y="1245208"/>
              <a:ext cx="2864313" cy="0"/>
            </a:xfrm>
            <a:prstGeom prst="line">
              <a:avLst/>
            </a:prstGeom>
            <a:ln w="12700" cap="sq" cmpd="sng">
              <a:solidFill>
                <a:schemeClr val="accent4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2541488" y="1656990"/>
              <a:ext cx="2863598" cy="3113"/>
            </a:xfrm>
            <a:prstGeom prst="line">
              <a:avLst/>
            </a:prstGeom>
            <a:ln w="12700" cap="sq" cmpd="sng">
              <a:solidFill>
                <a:schemeClr val="accent4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2541488" y="2056661"/>
              <a:ext cx="2979370" cy="0"/>
            </a:xfrm>
            <a:prstGeom prst="line">
              <a:avLst/>
            </a:prstGeom>
            <a:ln w="12700" cap="sq" cmpd="sng">
              <a:solidFill>
                <a:schemeClr val="accent4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2541488" y="2474499"/>
              <a:ext cx="3103835" cy="2601"/>
            </a:xfrm>
            <a:prstGeom prst="line">
              <a:avLst/>
            </a:prstGeom>
            <a:ln w="12700" cap="sq" cmpd="sng">
              <a:solidFill>
                <a:schemeClr val="accent4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H="1">
              <a:off x="2329662" y="845806"/>
              <a:ext cx="3082195" cy="0"/>
            </a:xfrm>
            <a:prstGeom prst="line">
              <a:avLst/>
            </a:prstGeom>
            <a:ln w="12700" cmpd="sng">
              <a:solidFill>
                <a:schemeClr val="accent4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2544244" y="2972303"/>
              <a:ext cx="167" cy="1605625"/>
            </a:xfrm>
            <a:prstGeom prst="line">
              <a:avLst/>
            </a:prstGeom>
            <a:ln w="12700" cap="sq" cmpd="sng">
              <a:solidFill>
                <a:schemeClr val="accent4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V="1">
              <a:off x="2548553" y="2971378"/>
              <a:ext cx="5348908" cy="694"/>
            </a:xfrm>
            <a:prstGeom prst="line">
              <a:avLst/>
            </a:prstGeom>
            <a:ln w="12700" cap="sq" cmpd="sng">
              <a:solidFill>
                <a:schemeClr val="accent4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2548553" y="3765359"/>
              <a:ext cx="3747425" cy="0"/>
            </a:xfrm>
            <a:prstGeom prst="line">
              <a:avLst/>
            </a:prstGeom>
            <a:ln w="12700" cap="sq" cmpd="sng">
              <a:solidFill>
                <a:schemeClr val="accent4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2548553" y="4177141"/>
              <a:ext cx="4044151" cy="0"/>
            </a:xfrm>
            <a:prstGeom prst="line">
              <a:avLst/>
            </a:prstGeom>
            <a:ln w="12700" cap="sq" cmpd="sng">
              <a:solidFill>
                <a:schemeClr val="accent4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2548553" y="4576812"/>
              <a:ext cx="4316180" cy="0"/>
            </a:xfrm>
            <a:prstGeom prst="line">
              <a:avLst/>
            </a:prstGeom>
            <a:ln w="12700" cap="sq" cmpd="sng">
              <a:solidFill>
                <a:schemeClr val="accent4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H="1">
              <a:off x="2336727" y="3365957"/>
              <a:ext cx="5557937" cy="0"/>
            </a:xfrm>
            <a:prstGeom prst="line">
              <a:avLst/>
            </a:prstGeom>
            <a:ln w="12700" cmpd="sng">
              <a:solidFill>
                <a:schemeClr val="accent4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6596251" y="1626713"/>
              <a:ext cx="0" cy="2548468"/>
            </a:xfrm>
            <a:prstGeom prst="line">
              <a:avLst/>
            </a:prstGeom>
            <a:ln w="12700" cap="sq" cmpd="sng">
              <a:solidFill>
                <a:schemeClr val="accent4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6862699" y="1626713"/>
              <a:ext cx="0" cy="2949272"/>
            </a:xfrm>
            <a:prstGeom prst="line">
              <a:avLst/>
            </a:prstGeom>
            <a:ln w="12700" cap="sq" cmpd="sng">
              <a:solidFill>
                <a:schemeClr val="accent4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6299525" y="1626713"/>
              <a:ext cx="0" cy="2137230"/>
            </a:xfrm>
            <a:prstGeom prst="line">
              <a:avLst/>
            </a:prstGeom>
            <a:ln w="12700" cap="sq" cmpd="sng">
              <a:solidFill>
                <a:schemeClr val="accent4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7896183" y="631403"/>
              <a:ext cx="0" cy="2733075"/>
            </a:xfrm>
            <a:prstGeom prst="line">
              <a:avLst/>
            </a:prstGeom>
            <a:ln w="12700" cap="sq" cmpd="sng">
              <a:solidFill>
                <a:schemeClr val="accent4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5645323" y="1441042"/>
              <a:ext cx="2347" cy="1035389"/>
            </a:xfrm>
            <a:prstGeom prst="line">
              <a:avLst/>
            </a:prstGeom>
            <a:ln w="12700" cap="sq" cmpd="sng">
              <a:solidFill>
                <a:schemeClr val="accent4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>
              <a:off x="5527589" y="1441042"/>
              <a:ext cx="0" cy="616140"/>
            </a:xfrm>
            <a:prstGeom prst="line">
              <a:avLst/>
            </a:prstGeom>
            <a:ln w="12700" cap="sq" cmpd="sng">
              <a:solidFill>
                <a:schemeClr val="accent4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>
              <a:off x="5414300" y="453813"/>
              <a:ext cx="311" cy="393490"/>
            </a:xfrm>
            <a:prstGeom prst="line">
              <a:avLst/>
            </a:prstGeom>
            <a:ln w="12700" cap="sq" cmpd="sng">
              <a:solidFill>
                <a:schemeClr val="accent4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7392102" y="631178"/>
              <a:ext cx="510641" cy="4235"/>
            </a:xfrm>
            <a:prstGeom prst="line">
              <a:avLst/>
            </a:prstGeom>
            <a:ln w="12700" cmpd="sng">
              <a:solidFill>
                <a:schemeClr val="accent4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5411829" y="631178"/>
              <a:ext cx="362793" cy="2886"/>
            </a:xfrm>
            <a:prstGeom prst="line">
              <a:avLst/>
            </a:prstGeom>
            <a:ln w="12700" cmpd="sng">
              <a:solidFill>
                <a:schemeClr val="accent4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>
              <a:off x="5405479" y="1432290"/>
              <a:ext cx="362793" cy="2886"/>
            </a:xfrm>
            <a:prstGeom prst="line">
              <a:avLst/>
            </a:prstGeom>
            <a:ln w="12700" cmpd="sng">
              <a:solidFill>
                <a:schemeClr val="accent4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4538594" y="230584"/>
              <a:ext cx="753597" cy="21485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rtlCol="0" anchor="ctr">
              <a:spAutoFit/>
            </a:bodyPr>
            <a:lstStyle/>
            <a:p>
              <a:pPr algn="ctr"/>
              <a:r>
                <a:rPr lang="en-US" sz="750">
                  <a:solidFill>
                    <a:srgbClr val="004866"/>
                  </a:solidFill>
                </a:rPr>
                <a:t>Asserter</a:t>
              </a:r>
              <a:endParaRPr lang="en-NZ" sz="750" dirty="0">
                <a:solidFill>
                  <a:srgbClr val="004866"/>
                </a:solidFill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4546686" y="635185"/>
              <a:ext cx="753597" cy="21485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rtlCol="0" anchor="ctr">
              <a:spAutoFit/>
            </a:bodyPr>
            <a:lstStyle/>
            <a:p>
              <a:pPr algn="ctr"/>
              <a:r>
                <a:rPr lang="en-US" sz="750" dirty="0">
                  <a:solidFill>
                    <a:srgbClr val="004866"/>
                  </a:solidFill>
                </a:rPr>
                <a:t>Performer</a:t>
              </a:r>
              <a:endParaRPr lang="en-NZ" sz="750" dirty="0">
                <a:solidFill>
                  <a:srgbClr val="004866"/>
                </a:solidFill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4546686" y="1039784"/>
              <a:ext cx="753597" cy="21485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rtlCol="0" anchor="ctr">
              <a:spAutoFit/>
            </a:bodyPr>
            <a:lstStyle/>
            <a:p>
              <a:pPr algn="ctr"/>
              <a:r>
                <a:rPr lang="en-US" sz="750" dirty="0">
                  <a:solidFill>
                    <a:srgbClr val="004866"/>
                  </a:solidFill>
                </a:rPr>
                <a:t>Performer</a:t>
              </a:r>
              <a:endParaRPr lang="en-NZ" sz="750" dirty="0">
                <a:solidFill>
                  <a:srgbClr val="004866"/>
                </a:solidFill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538594" y="1452482"/>
              <a:ext cx="753597" cy="21485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rtlCol="0" anchor="ctr">
              <a:spAutoFit/>
            </a:bodyPr>
            <a:lstStyle/>
            <a:p>
              <a:pPr algn="ctr"/>
              <a:r>
                <a:rPr lang="en-US" sz="750" dirty="0">
                  <a:solidFill>
                    <a:srgbClr val="004866"/>
                  </a:solidFill>
                </a:rPr>
                <a:t>Performer</a:t>
              </a:r>
              <a:endParaRPr lang="en-NZ" sz="750" dirty="0">
                <a:solidFill>
                  <a:srgbClr val="004866"/>
                </a:solidFill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4570962" y="3548319"/>
              <a:ext cx="753597" cy="21485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rtlCol="0" anchor="ctr">
              <a:spAutoFit/>
            </a:bodyPr>
            <a:lstStyle/>
            <a:p>
              <a:pPr algn="ctr"/>
              <a:r>
                <a:rPr lang="en-US" sz="750" dirty="0">
                  <a:solidFill>
                    <a:srgbClr val="004866"/>
                  </a:solidFill>
                </a:rPr>
                <a:t>Performer</a:t>
              </a:r>
              <a:endParaRPr lang="en-NZ" sz="750" dirty="0">
                <a:solidFill>
                  <a:srgbClr val="004866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570962" y="3961013"/>
              <a:ext cx="753597" cy="21485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rtlCol="0" anchor="ctr">
              <a:spAutoFit/>
            </a:bodyPr>
            <a:lstStyle/>
            <a:p>
              <a:pPr algn="ctr"/>
              <a:r>
                <a:rPr lang="en-US" sz="750" dirty="0">
                  <a:solidFill>
                    <a:srgbClr val="004866"/>
                  </a:solidFill>
                </a:rPr>
                <a:t>Performer</a:t>
              </a:r>
              <a:endParaRPr lang="en-NZ" sz="750" dirty="0">
                <a:solidFill>
                  <a:srgbClr val="004866"/>
                </a:solidFill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570962" y="4357519"/>
              <a:ext cx="753597" cy="21485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rtlCol="0" anchor="ctr">
              <a:spAutoFit/>
            </a:bodyPr>
            <a:lstStyle/>
            <a:p>
              <a:pPr algn="ctr"/>
              <a:r>
                <a:rPr lang="en-US" sz="750" dirty="0">
                  <a:solidFill>
                    <a:srgbClr val="004866"/>
                  </a:solidFill>
                </a:rPr>
                <a:t>Performer</a:t>
              </a:r>
              <a:endParaRPr lang="en-NZ" sz="750" dirty="0">
                <a:solidFill>
                  <a:srgbClr val="004866"/>
                </a:solidFill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7047124" y="2755300"/>
              <a:ext cx="753597" cy="21485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rtlCol="0" anchor="ctr">
              <a:spAutoFit/>
            </a:bodyPr>
            <a:lstStyle/>
            <a:p>
              <a:pPr algn="ctr"/>
              <a:r>
                <a:rPr lang="en-US" sz="750" dirty="0">
                  <a:solidFill>
                    <a:srgbClr val="004866"/>
                  </a:solidFill>
                </a:rPr>
                <a:t>Asserter</a:t>
              </a:r>
              <a:endParaRPr lang="en-NZ" sz="750" dirty="0">
                <a:solidFill>
                  <a:srgbClr val="004866"/>
                </a:solidFill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7040774" y="3153550"/>
              <a:ext cx="753597" cy="21485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rtlCol="0" anchor="ctr">
              <a:spAutoFit/>
            </a:bodyPr>
            <a:lstStyle/>
            <a:p>
              <a:pPr algn="ctr"/>
              <a:r>
                <a:rPr lang="en-US" sz="750" dirty="0">
                  <a:solidFill>
                    <a:srgbClr val="004866"/>
                  </a:solidFill>
                </a:rPr>
                <a:t>Asserter</a:t>
              </a:r>
              <a:endParaRPr lang="en-NZ" sz="750" dirty="0">
                <a:solidFill>
                  <a:srgbClr val="004866"/>
                </a:solidFill>
              </a:endParaRP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4537246" y="2252242"/>
              <a:ext cx="803497" cy="21485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rtlCol="0" anchor="ctr">
              <a:spAutoFit/>
            </a:bodyPr>
            <a:lstStyle/>
            <a:p>
              <a:pPr algn="ctr"/>
              <a:r>
                <a:rPr lang="en-US" sz="750">
                  <a:solidFill>
                    <a:srgbClr val="004866"/>
                  </a:solidFill>
                </a:rPr>
                <a:t>Prescriber</a:t>
              </a:r>
              <a:endParaRPr lang="en-NZ" sz="750" dirty="0">
                <a:solidFill>
                  <a:srgbClr val="004866"/>
                </a:solidFill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4545338" y="1847642"/>
              <a:ext cx="753597" cy="21485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rtlCol="0" anchor="ctr">
              <a:spAutoFit/>
            </a:bodyPr>
            <a:lstStyle/>
            <a:p>
              <a:pPr algn="ctr"/>
              <a:r>
                <a:rPr lang="en-US" sz="750">
                  <a:solidFill>
                    <a:srgbClr val="004866"/>
                  </a:solidFill>
                </a:rPr>
                <a:t>Asserter</a:t>
              </a:r>
              <a:endParaRPr lang="en-NZ" sz="750" dirty="0">
                <a:solidFill>
                  <a:srgbClr val="004866"/>
                </a:solidFill>
              </a:endParaRPr>
            </a:p>
          </p:txBody>
        </p:sp>
        <p:cxnSp>
          <p:nvCxnSpPr>
            <p:cNvPr id="86" name="Straight Connector 85"/>
            <p:cNvCxnSpPr/>
            <p:nvPr/>
          </p:nvCxnSpPr>
          <p:spPr>
            <a:xfrm>
              <a:off x="5406208" y="1246832"/>
              <a:ext cx="0" cy="403942"/>
            </a:xfrm>
            <a:prstGeom prst="line">
              <a:avLst/>
            </a:prstGeom>
            <a:ln w="12700" cap="sq" cmpd="sng">
              <a:solidFill>
                <a:schemeClr val="accent4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ounded Rectangle 6"/>
            <p:cNvSpPr/>
            <p:nvPr/>
          </p:nvSpPr>
          <p:spPr>
            <a:xfrm>
              <a:off x="2807935" y="277982"/>
              <a:ext cx="1558833" cy="304799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64C09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>
                  <a:solidFill>
                    <a:srgbClr val="64C09F"/>
                  </a:solidFill>
                </a:rPr>
                <a:t>Pain right ear 3 days</a:t>
              </a: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2825352" y="1897777"/>
              <a:ext cx="1558833" cy="304799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64C09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>
                  <a:solidFill>
                    <a:srgbClr val="64C09F"/>
                  </a:solidFill>
                </a:rPr>
                <a:t>Otitis media</a:t>
              </a:r>
              <a:endParaRPr lang="en-US" sz="750" dirty="0">
                <a:solidFill>
                  <a:srgbClr val="64C09F"/>
                </a:solidFill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825352" y="2820886"/>
              <a:ext cx="1558833" cy="304799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64C09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>
                  <a:solidFill>
                    <a:srgbClr val="64C09F"/>
                  </a:solidFill>
                </a:rPr>
                <a:t>Itchy </a:t>
              </a:r>
              <a:r>
                <a:rPr lang="en-US" sz="750">
                  <a:solidFill>
                    <a:srgbClr val="64C09F"/>
                  </a:solidFill>
                </a:rPr>
                <a:t>skin rash</a:t>
              </a:r>
              <a:endParaRPr lang="en-US" sz="750" dirty="0">
                <a:solidFill>
                  <a:srgbClr val="64C09F"/>
                </a:solidFill>
              </a:endParaRP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825352" y="3230189"/>
              <a:ext cx="1558833" cy="304799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64C09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>
                  <a:solidFill>
                    <a:srgbClr val="64C09F"/>
                  </a:solidFill>
                </a:rPr>
                <a:t>No </a:t>
              </a:r>
              <a:r>
                <a:rPr lang="en-US" sz="750">
                  <a:solidFill>
                    <a:srgbClr val="64C09F"/>
                  </a:solidFill>
                </a:rPr>
                <a:t>breathing difficulties</a:t>
              </a:r>
              <a:endParaRPr lang="en-US" sz="750" dirty="0">
                <a:solidFill>
                  <a:srgbClr val="64C09F"/>
                </a:solidFill>
              </a:endParaRP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816644" y="687285"/>
              <a:ext cx="1558833" cy="304799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54C8E8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>
                  <a:solidFill>
                    <a:srgbClr val="54C8E8"/>
                  </a:solidFill>
                </a:rPr>
                <a:t>Elevated temperature</a:t>
              </a: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2816643" y="1096588"/>
              <a:ext cx="1558833" cy="304799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54C8E8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>
                  <a:solidFill>
                    <a:srgbClr val="54C8E8"/>
                  </a:solidFill>
                </a:rPr>
                <a:t>Temperature 38°C</a:t>
              </a: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2816643" y="1497183"/>
              <a:ext cx="1558833" cy="304799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54C8E8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>
                  <a:solidFill>
                    <a:srgbClr val="54C8E8"/>
                  </a:solidFill>
                </a:rPr>
                <a:t>Inflamed right drum</a:t>
              </a:r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2816643" y="3630782"/>
              <a:ext cx="1558833" cy="304799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54C8E8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>
                  <a:solidFill>
                    <a:srgbClr val="54C8E8"/>
                  </a:solidFill>
                </a:rPr>
                <a:t>Urticarial Rash</a:t>
              </a:r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2820997" y="2302725"/>
              <a:ext cx="1558833" cy="304799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9781BC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>
                  <a:solidFill>
                    <a:srgbClr val="9781BC"/>
                  </a:solidFill>
                </a:rPr>
                <a:t>Amoxicillin 250mg</a:t>
              </a: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2820997" y="4427616"/>
              <a:ext cx="1558833" cy="304799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9781BC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>
                  <a:solidFill>
                    <a:srgbClr val="9781BC"/>
                  </a:solidFill>
                </a:rPr>
                <a:t>Erythromycin 250mg</a:t>
              </a:r>
              <a:endParaRPr lang="en-US" sz="750" dirty="0">
                <a:solidFill>
                  <a:srgbClr val="9781BC"/>
                </a:solidFill>
              </a:endParaRP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2820997" y="4027022"/>
              <a:ext cx="1558833" cy="304799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E2159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" dirty="0">
                  <a:solidFill>
                    <a:srgbClr val="EE2159"/>
                  </a:solidFill>
                </a:rPr>
                <a:t>Penicillin Allergy</a:t>
              </a:r>
            </a:p>
          </p:txBody>
        </p:sp>
      </p:grpSp>
      <p:sp>
        <p:nvSpPr>
          <p:cNvPr id="56" name="Title 2"/>
          <p:cNvSpPr>
            <a:spLocks noGrp="1"/>
          </p:cNvSpPr>
          <p:nvPr>
            <p:ph type="title"/>
          </p:nvPr>
        </p:nvSpPr>
        <p:spPr>
          <a:xfrm>
            <a:off x="323528" y="332657"/>
            <a:ext cx="6552728" cy="1180142"/>
          </a:xfrm>
        </p:spPr>
        <p:txBody>
          <a:bodyPr/>
          <a:lstStyle/>
          <a:p>
            <a:r>
              <a:rPr lang="en-NZ" b="0" dirty="0" smtClean="0"/>
              <a:t>As linked resources</a:t>
            </a:r>
            <a:r>
              <a:rPr lang="mr-IN" b="0" dirty="0" smtClean="0"/>
              <a:t>…</a:t>
            </a:r>
            <a:endParaRPr lang="en-US" b="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06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clinfhir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33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922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395665"/>
            <a:ext cx="6552728" cy="1180142"/>
          </a:xfrm>
        </p:spPr>
        <p:txBody>
          <a:bodyPr/>
          <a:lstStyle/>
          <a:p>
            <a:r>
              <a:rPr lang="en-US" dirty="0" smtClean="0"/>
              <a:t>clinFHIR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7524" y="1916832"/>
            <a:ext cx="2628292" cy="3460190"/>
          </a:xfrm>
        </p:spPr>
        <p:txBody>
          <a:bodyPr/>
          <a:lstStyle/>
          <a:p>
            <a:r>
              <a:rPr lang="en-US" dirty="0" smtClean="0"/>
              <a:t>Developed as training tool</a:t>
            </a:r>
          </a:p>
          <a:p>
            <a:r>
              <a:rPr lang="en-US" dirty="0" smtClean="0"/>
              <a:t>Evolving!</a:t>
            </a:r>
          </a:p>
          <a:p>
            <a:r>
              <a:rPr lang="en-US" dirty="0" smtClean="0"/>
              <a:t>Main components</a:t>
            </a:r>
          </a:p>
          <a:p>
            <a:pPr lvl="1"/>
            <a:r>
              <a:rPr lang="en-US" dirty="0" smtClean="0"/>
              <a:t>View Patient data</a:t>
            </a:r>
          </a:p>
          <a:p>
            <a:pPr lvl="1"/>
            <a:r>
              <a:rPr lang="en-US" dirty="0" smtClean="0"/>
              <a:t>Scenario Builder</a:t>
            </a:r>
          </a:p>
          <a:p>
            <a:pPr lvl="1"/>
            <a:r>
              <a:rPr lang="en-US" dirty="0" smtClean="0"/>
              <a:t>Logical Modeler </a:t>
            </a:r>
          </a:p>
          <a:p>
            <a:pPr lvl="1"/>
            <a:r>
              <a:rPr lang="en-US" dirty="0" smtClean="0"/>
              <a:t>ValueSet explorer</a:t>
            </a:r>
          </a:p>
          <a:p>
            <a:pPr lvl="1"/>
            <a:r>
              <a:rPr lang="en-US" dirty="0" smtClean="0"/>
              <a:t>Extension Definition editor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808" y="1772816"/>
            <a:ext cx="6009505" cy="27308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44208" y="5589240"/>
            <a:ext cx="17947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Clinfhir.com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1348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clinFHIR: Server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947" y="2039106"/>
            <a:ext cx="3557088" cy="3120941"/>
          </a:xfrm>
        </p:spPr>
        <p:txBody>
          <a:bodyPr/>
          <a:lstStyle/>
          <a:p>
            <a:r>
              <a:rPr lang="en-US" sz="1800" dirty="0"/>
              <a:t>Specific server </a:t>
            </a:r>
            <a:r>
              <a:rPr lang="en-US" sz="1800" dirty="0" smtClean="0"/>
              <a:t>roles</a:t>
            </a:r>
            <a:endParaRPr lang="en-US" sz="1800" dirty="0"/>
          </a:p>
          <a:p>
            <a:pPr lvl="1"/>
            <a:r>
              <a:rPr lang="en-US" sz="1800" b="1" dirty="0"/>
              <a:t>Data/patient </a:t>
            </a:r>
            <a:r>
              <a:rPr lang="en-US" sz="1800" dirty="0"/>
              <a:t>– patient related (clinical) and ‘reference’ (Practitioner, Organization)</a:t>
            </a:r>
          </a:p>
          <a:p>
            <a:pPr lvl="1"/>
            <a:r>
              <a:rPr lang="en-US" sz="1800" b="1" dirty="0"/>
              <a:t>Conformance</a:t>
            </a:r>
            <a:r>
              <a:rPr lang="en-US" sz="1800" dirty="0"/>
              <a:t> – profile, </a:t>
            </a:r>
            <a:r>
              <a:rPr lang="en-US" sz="1800" dirty="0" err="1"/>
              <a:t>extensionDefinition</a:t>
            </a:r>
            <a:r>
              <a:rPr lang="en-US" sz="1800" dirty="0"/>
              <a:t> (both StructureDefinition)</a:t>
            </a:r>
          </a:p>
          <a:p>
            <a:pPr lvl="1"/>
            <a:r>
              <a:rPr lang="en-US" sz="1800" b="1" dirty="0"/>
              <a:t>Terminology</a:t>
            </a:r>
            <a:r>
              <a:rPr lang="en-US" sz="1800" dirty="0"/>
              <a:t> – ValueSet &amp; Terminology operations</a:t>
            </a:r>
          </a:p>
          <a:p>
            <a:r>
              <a:rPr lang="en-US" sz="1800" dirty="0"/>
              <a:t>Important to be STU consistent!</a:t>
            </a:r>
          </a:p>
          <a:p>
            <a:pPr lvl="1"/>
            <a:r>
              <a:rPr lang="en-US" sz="1800" dirty="0" smtClean="0"/>
              <a:t>We’ll use Hapi3</a:t>
            </a:r>
            <a:endParaRPr lang="en-US" sz="1800" dirty="0"/>
          </a:p>
        </p:txBody>
      </p:sp>
      <p:sp>
        <p:nvSpPr>
          <p:cNvPr id="6" name="Rounded Rectangle 5"/>
          <p:cNvSpPr/>
          <p:nvPr/>
        </p:nvSpPr>
        <p:spPr>
          <a:xfrm>
            <a:off x="5623378" y="3873225"/>
            <a:ext cx="1777510" cy="41302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clinFHIR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205497" y="2175773"/>
            <a:ext cx="1285186" cy="636036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1400" dirty="0"/>
              <a:t>Patient and Data</a:t>
            </a:r>
          </a:p>
          <a:p>
            <a:pPr algn="ctr"/>
            <a:endParaRPr lang="en-US" sz="1400" dirty="0"/>
          </a:p>
          <a:p>
            <a:pPr algn="ctr"/>
            <a:endParaRPr lang="en-US" sz="1400" dirty="0"/>
          </a:p>
        </p:txBody>
      </p:sp>
      <p:sp>
        <p:nvSpPr>
          <p:cNvPr id="8" name="Rounded Rectangle 7"/>
          <p:cNvSpPr/>
          <p:nvPr/>
        </p:nvSpPr>
        <p:spPr>
          <a:xfrm>
            <a:off x="5767339" y="2209825"/>
            <a:ext cx="1503176" cy="607813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1400" dirty="0"/>
              <a:t>Profiles</a:t>
            </a:r>
          </a:p>
          <a:p>
            <a:pPr algn="ctr"/>
            <a:r>
              <a:rPr lang="en-US" sz="1400" dirty="0"/>
              <a:t>(Conformance)</a:t>
            </a:r>
          </a:p>
          <a:p>
            <a:pPr algn="ctr"/>
            <a:endParaRPr lang="en-US" sz="1400" dirty="0"/>
          </a:p>
          <a:p>
            <a:pPr algn="ctr"/>
            <a:endParaRPr lang="en-US" sz="1400" dirty="0"/>
          </a:p>
        </p:txBody>
      </p:sp>
      <p:sp>
        <p:nvSpPr>
          <p:cNvPr id="9" name="Rounded Rectangle 8"/>
          <p:cNvSpPr/>
          <p:nvPr/>
        </p:nvSpPr>
        <p:spPr>
          <a:xfrm>
            <a:off x="7400891" y="2209825"/>
            <a:ext cx="1362111" cy="514063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1400" dirty="0"/>
              <a:t>Terminology</a:t>
            </a:r>
          </a:p>
          <a:p>
            <a:pPr algn="ctr"/>
            <a:endParaRPr lang="en-US" sz="1400" dirty="0"/>
          </a:p>
          <a:p>
            <a:pPr algn="ctr"/>
            <a:endParaRPr lang="en-US" sz="1400" dirty="0"/>
          </a:p>
        </p:txBody>
      </p:sp>
      <p:cxnSp>
        <p:nvCxnSpPr>
          <p:cNvPr id="10" name="Elbow Connector 9"/>
          <p:cNvCxnSpPr>
            <a:stCxn id="9" idx="2"/>
            <a:endCxn id="6" idx="3"/>
          </p:cNvCxnSpPr>
          <p:nvPr/>
        </p:nvCxnSpPr>
        <p:spPr>
          <a:xfrm rot="5400000">
            <a:off x="7063494" y="3061283"/>
            <a:ext cx="1355851" cy="681056"/>
          </a:xfrm>
          <a:prstGeom prst="bentConnector2">
            <a:avLst/>
          </a:prstGeom>
          <a:ln w="25400">
            <a:solidFill>
              <a:schemeClr val="accent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stCxn id="6" idx="1"/>
            <a:endCxn id="7" idx="2"/>
          </p:cNvCxnSpPr>
          <p:nvPr/>
        </p:nvCxnSpPr>
        <p:spPr>
          <a:xfrm rot="10800000">
            <a:off x="4848090" y="2811809"/>
            <a:ext cx="775288" cy="1267928"/>
          </a:xfrm>
          <a:prstGeom prst="bentConnector2">
            <a:avLst/>
          </a:prstGeom>
          <a:ln w="25400">
            <a:solidFill>
              <a:schemeClr val="accent6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0"/>
            <a:endCxn id="8" idx="2"/>
          </p:cNvCxnSpPr>
          <p:nvPr/>
        </p:nvCxnSpPr>
        <p:spPr>
          <a:xfrm flipV="1">
            <a:off x="6512133" y="2817637"/>
            <a:ext cx="6794" cy="1055588"/>
          </a:xfrm>
          <a:prstGeom prst="straightConnector1">
            <a:avLst/>
          </a:prstGeom>
          <a:ln w="25400">
            <a:solidFill>
              <a:schemeClr val="accent6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351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FHIR </a:t>
            </a:r>
            <a:r>
              <a:rPr lang="en-US" dirty="0">
                <a:solidFill>
                  <a:schemeClr val="accent3"/>
                </a:solidFill>
              </a:rPr>
              <a:t>| </a:t>
            </a:r>
            <a:r>
              <a:rPr lang="en-US" dirty="0" smtClean="0"/>
              <a:t>Todays Agenda</a:t>
            </a:r>
            <a:endParaRPr lang="en-NZ" b="0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09946" y="2039106"/>
            <a:ext cx="5910124" cy="3120941"/>
          </a:xfrm>
        </p:spPr>
        <p:txBody>
          <a:bodyPr/>
          <a:lstStyle/>
          <a:p>
            <a:r>
              <a:rPr lang="en-US" sz="2400" dirty="0" smtClean="0"/>
              <a:t>Why FHIR? </a:t>
            </a:r>
          </a:p>
          <a:p>
            <a:r>
              <a:rPr lang="en-US" sz="2400" dirty="0" smtClean="0"/>
              <a:t>Benefits</a:t>
            </a:r>
            <a:endParaRPr lang="en-US" sz="2400" dirty="0"/>
          </a:p>
          <a:p>
            <a:r>
              <a:rPr lang="en-US" sz="2400" dirty="0" smtClean="0"/>
              <a:t>The basics: resources and references</a:t>
            </a:r>
            <a:endParaRPr lang="en-US" sz="2400" dirty="0"/>
          </a:p>
          <a:p>
            <a:r>
              <a:rPr lang="en-US" sz="2400" dirty="0" smtClean="0"/>
              <a:t>ClinFHIR </a:t>
            </a:r>
          </a:p>
          <a:p>
            <a:r>
              <a:rPr lang="en-US" sz="2400" dirty="0" smtClean="0"/>
              <a:t>Exercise: build scenario</a:t>
            </a:r>
          </a:p>
          <a:p>
            <a:r>
              <a:rPr lang="en-US" sz="2400" dirty="0" smtClean="0"/>
              <a:t>Structured </a:t>
            </a:r>
            <a:r>
              <a:rPr lang="en-US" sz="2400" dirty="0" smtClean="0"/>
              <a:t>and Coded Data</a:t>
            </a:r>
            <a:endParaRPr lang="en-US" sz="2400" dirty="0" smtClean="0"/>
          </a:p>
          <a:p>
            <a:r>
              <a:rPr lang="en-US" sz="2400" dirty="0" smtClean="0"/>
              <a:t>Profiling</a:t>
            </a:r>
          </a:p>
          <a:p>
            <a:r>
              <a:rPr lang="en-US" sz="2400" dirty="0" smtClean="0"/>
              <a:t>Paradigms of Exchange</a:t>
            </a:r>
          </a:p>
          <a:p>
            <a:r>
              <a:rPr lang="en-US" sz="2400" dirty="0" smtClean="0"/>
              <a:t>Ecosystem</a:t>
            </a:r>
          </a:p>
        </p:txBody>
      </p:sp>
    </p:spTree>
    <p:extLst>
      <p:ext uri="{BB962C8B-B14F-4D97-AF65-F5344CB8AC3E}">
        <p14:creationId xmlns:p14="http://schemas.microsoft.com/office/powerpoint/2010/main" val="1995262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1800" dirty="0" smtClean="0">
              <a:hlinkClick r:id="rId3"/>
            </a:endParaRPr>
          </a:p>
          <a:p>
            <a:r>
              <a:rPr lang="en-US" sz="1800" dirty="0" smtClean="0"/>
              <a:t>Describe each module, &amp; what it is for</a:t>
            </a:r>
          </a:p>
          <a:p>
            <a:r>
              <a:rPr lang="en-US" sz="1800" dirty="0" smtClean="0"/>
              <a:t>Details for:</a:t>
            </a:r>
          </a:p>
          <a:p>
            <a:pPr lvl="1"/>
            <a:r>
              <a:rPr lang="en-US" sz="1800" dirty="0" smtClean="0"/>
              <a:t>View </a:t>
            </a:r>
            <a:r>
              <a:rPr lang="en-US" sz="1800" dirty="0"/>
              <a:t>data for a </a:t>
            </a:r>
            <a:r>
              <a:rPr lang="en-US" sz="1800" dirty="0" smtClean="0"/>
              <a:t>patient</a:t>
            </a:r>
          </a:p>
          <a:p>
            <a:pPr lvl="1"/>
            <a:r>
              <a:rPr lang="en-US" sz="1800" dirty="0" smtClean="0"/>
              <a:t>Scenario Builder</a:t>
            </a:r>
          </a:p>
          <a:p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44339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946" y="2132856"/>
            <a:ext cx="7822552" cy="3604206"/>
          </a:xfrm>
        </p:spPr>
        <p:txBody>
          <a:bodyPr/>
          <a:lstStyle/>
          <a:p>
            <a:r>
              <a:rPr lang="en-US" sz="1800" dirty="0" smtClean="0"/>
              <a:t>View data for a patient</a:t>
            </a:r>
          </a:p>
          <a:p>
            <a:r>
              <a:rPr lang="en-US" sz="1800" dirty="0" smtClean="0"/>
              <a:t>Hints</a:t>
            </a:r>
          </a:p>
          <a:p>
            <a:pPr lvl="1"/>
            <a:r>
              <a:rPr lang="en-US" sz="1800" dirty="0" smtClean="0"/>
              <a:t>Select HAPI3 server</a:t>
            </a:r>
          </a:p>
          <a:p>
            <a:pPr lvl="1"/>
            <a:r>
              <a:rPr lang="en-US" sz="1800" dirty="0" smtClean="0"/>
              <a:t>If you can’t find a patient with data, then create one</a:t>
            </a:r>
          </a:p>
          <a:p>
            <a:pPr lvl="1"/>
            <a:endParaRPr lang="en-US" sz="1800" dirty="0" smtClean="0"/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38555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946" y="2132856"/>
            <a:ext cx="7822552" cy="4104456"/>
          </a:xfrm>
        </p:spPr>
        <p:txBody>
          <a:bodyPr/>
          <a:lstStyle/>
          <a:p>
            <a:r>
              <a:rPr lang="en-US" sz="1800" dirty="0" smtClean="0"/>
              <a:t>Use scenario builder to build resource graph</a:t>
            </a:r>
          </a:p>
          <a:p>
            <a:r>
              <a:rPr lang="en-US" sz="1800" dirty="0" smtClean="0"/>
              <a:t>Option 1 (Straight forward)</a:t>
            </a:r>
          </a:p>
          <a:p>
            <a:pPr lvl="1"/>
            <a:r>
              <a:rPr lang="en-US" sz="1800" dirty="0" smtClean="0"/>
              <a:t>Problem </a:t>
            </a:r>
            <a:r>
              <a:rPr lang="en-US" sz="1800" dirty="0" smtClean="0"/>
              <a:t>list</a:t>
            </a:r>
          </a:p>
          <a:p>
            <a:pPr lvl="2"/>
            <a:r>
              <a:rPr lang="en-US" sz="1800" dirty="0" smtClean="0"/>
              <a:t>Add Patient, List, </a:t>
            </a:r>
            <a:r>
              <a:rPr lang="en-US" sz="1800" dirty="0" smtClean="0"/>
              <a:t>Condition</a:t>
            </a:r>
            <a:endParaRPr lang="en-US" sz="1800" dirty="0" smtClean="0"/>
          </a:p>
          <a:p>
            <a:pPr lvl="2"/>
            <a:r>
              <a:rPr lang="en-US" sz="1800" dirty="0" smtClean="0"/>
              <a:t>Hook up List to </a:t>
            </a:r>
            <a:r>
              <a:rPr lang="en-US" sz="1800" dirty="0"/>
              <a:t>Condition</a:t>
            </a:r>
            <a:endParaRPr lang="en-US" sz="1800" dirty="0" smtClean="0"/>
          </a:p>
          <a:p>
            <a:r>
              <a:rPr lang="en-US" sz="1800" dirty="0" smtClean="0"/>
              <a:t>Option </a:t>
            </a:r>
            <a:r>
              <a:rPr lang="en-US" sz="1800" dirty="0" smtClean="0"/>
              <a:t>2 (Complex)</a:t>
            </a:r>
          </a:p>
          <a:p>
            <a:pPr lvl="1"/>
            <a:r>
              <a:rPr lang="en-US" sz="1800" dirty="0" smtClean="0"/>
              <a:t>Consultation from example</a:t>
            </a:r>
          </a:p>
          <a:p>
            <a:r>
              <a:rPr lang="en-US" sz="1800" dirty="0" smtClean="0"/>
              <a:t>Hints</a:t>
            </a:r>
          </a:p>
          <a:p>
            <a:pPr lvl="1"/>
            <a:r>
              <a:rPr lang="en-US" sz="1800" dirty="0" smtClean="0"/>
              <a:t>Don’t worry about structured data (yet)</a:t>
            </a:r>
          </a:p>
          <a:p>
            <a:pPr lvl="1"/>
            <a:r>
              <a:rPr lang="en-US" sz="1800" dirty="0" smtClean="0"/>
              <a:t>Create the patient first</a:t>
            </a:r>
          </a:p>
          <a:p>
            <a:pPr lvl="1"/>
            <a:r>
              <a:rPr lang="en-US" sz="1800" dirty="0" smtClean="0"/>
              <a:t>Have each consultation as a separate scenario – may want just one</a:t>
            </a:r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70572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750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1800" dirty="0" smtClean="0">
              <a:hlinkClick r:id="rId3"/>
            </a:endParaRPr>
          </a:p>
          <a:p>
            <a:r>
              <a:rPr lang="en-US" sz="1800" dirty="0" smtClean="0"/>
              <a:t>How did you go?</a:t>
            </a:r>
            <a:endParaRPr lang="en-US" sz="1800" dirty="0" smtClean="0"/>
          </a:p>
          <a:p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20869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Structured and coded data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069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have structured / coded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946" y="1916832"/>
            <a:ext cx="7822552" cy="3820230"/>
          </a:xfrm>
        </p:spPr>
        <p:txBody>
          <a:bodyPr/>
          <a:lstStyle/>
          <a:p>
            <a:r>
              <a:rPr lang="en-US" sz="1800" dirty="0" smtClean="0"/>
              <a:t>Structured vs Coded</a:t>
            </a:r>
          </a:p>
          <a:p>
            <a:r>
              <a:rPr lang="en-US" sz="1800" dirty="0" smtClean="0"/>
              <a:t>Coded:</a:t>
            </a:r>
          </a:p>
          <a:p>
            <a:pPr lvl="1"/>
            <a:r>
              <a:rPr lang="en-US" sz="1800" dirty="0" smtClean="0"/>
              <a:t>Improves UI possibilities</a:t>
            </a:r>
          </a:p>
          <a:p>
            <a:pPr lvl="1"/>
            <a:r>
              <a:rPr lang="en-US" sz="1800" dirty="0" smtClean="0"/>
              <a:t>Improves exchange</a:t>
            </a:r>
          </a:p>
          <a:p>
            <a:pPr lvl="1"/>
            <a:r>
              <a:rPr lang="en-US" sz="1800" dirty="0" smtClean="0"/>
              <a:t>‘Secondary’ uses</a:t>
            </a:r>
          </a:p>
          <a:p>
            <a:pPr lvl="2"/>
            <a:r>
              <a:rPr lang="en-US" sz="1800" dirty="0" smtClean="0"/>
              <a:t>Decision Support</a:t>
            </a:r>
          </a:p>
          <a:p>
            <a:pPr lvl="2"/>
            <a:r>
              <a:rPr lang="en-US" sz="1800" dirty="0" smtClean="0"/>
              <a:t>Precision Medicine</a:t>
            </a:r>
            <a:endParaRPr lang="en-US" sz="1800" dirty="0" smtClean="0"/>
          </a:p>
          <a:p>
            <a:pPr lvl="2"/>
            <a:r>
              <a:rPr lang="en-US" sz="1800" dirty="0" smtClean="0"/>
              <a:t>Population health</a:t>
            </a:r>
          </a:p>
          <a:p>
            <a:endParaRPr lang="en-US" sz="1800" dirty="0" smtClean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032907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>
                <a:solidFill>
                  <a:schemeClr val="accent3"/>
                </a:solidFill>
              </a:rPr>
              <a:t>FHIR the basics | </a:t>
            </a:r>
            <a:r>
              <a:rPr lang="en-US" dirty="0" smtClean="0"/>
              <a:t>Resource example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1232701" y="1694594"/>
            <a:ext cx="5941365" cy="3732401"/>
            <a:chOff x="501651" y="1133856"/>
            <a:chExt cx="6203221" cy="3843721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1651" y="1133856"/>
              <a:ext cx="6203221" cy="3843721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1240632" y="1354035"/>
              <a:ext cx="4757831" cy="30830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027112" y="1936835"/>
            <a:ext cx="4234916" cy="2965316"/>
            <a:chOff x="1595163" y="608477"/>
            <a:chExt cx="6268677" cy="4188059"/>
          </a:xfrm>
        </p:grpSpPr>
        <p:pic>
          <p:nvPicPr>
            <p:cNvPr id="20" name="Picture 19" descr="Screen Shot 2015-04-26 at 9.29.51 am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25747"/>
            <a:stretch/>
          </p:blipFill>
          <p:spPr>
            <a:xfrm>
              <a:off x="1595163" y="608477"/>
              <a:ext cx="3120854" cy="4188059"/>
            </a:xfrm>
            <a:prstGeom prst="rect">
              <a:avLst/>
            </a:prstGeom>
          </p:spPr>
        </p:pic>
        <p:cxnSp>
          <p:nvCxnSpPr>
            <p:cNvPr id="21" name="Straight Connector 20"/>
            <p:cNvCxnSpPr/>
            <p:nvPr/>
          </p:nvCxnSpPr>
          <p:spPr>
            <a:xfrm>
              <a:off x="4655163" y="1051560"/>
              <a:ext cx="675789" cy="0"/>
            </a:xfrm>
            <a:prstGeom prst="line">
              <a:avLst/>
            </a:prstGeom>
            <a:ln w="12700">
              <a:solidFill>
                <a:schemeClr val="accent4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4655162" y="1743456"/>
              <a:ext cx="675789" cy="0"/>
            </a:xfrm>
            <a:prstGeom prst="line">
              <a:avLst/>
            </a:prstGeom>
            <a:ln w="12700">
              <a:solidFill>
                <a:schemeClr val="accent4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4655161" y="2426208"/>
              <a:ext cx="675789" cy="0"/>
            </a:xfrm>
            <a:prstGeom prst="line">
              <a:avLst/>
            </a:prstGeom>
            <a:ln w="12700">
              <a:solidFill>
                <a:schemeClr val="accent4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4655160" y="3584448"/>
              <a:ext cx="675789" cy="0"/>
            </a:xfrm>
            <a:prstGeom prst="line">
              <a:avLst/>
            </a:prstGeom>
            <a:ln w="12700">
              <a:solidFill>
                <a:schemeClr val="accent4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5330950" y="926159"/>
              <a:ext cx="2237907" cy="2934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>
                  <a:solidFill>
                    <a:schemeClr val="accent4"/>
                  </a:solidFill>
                </a:rPr>
                <a:t>Resource Identity &amp; Metadata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330948" y="1620345"/>
              <a:ext cx="2237907" cy="2934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>
                  <a:solidFill>
                    <a:schemeClr val="accent4"/>
                  </a:solidFill>
                </a:rPr>
                <a:t>Human Readable Summary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330948" y="2278560"/>
              <a:ext cx="2532892" cy="2934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>
                  <a:solidFill>
                    <a:schemeClr val="accent4"/>
                  </a:solidFill>
                </a:rPr>
                <a:t>Extension with URL to definition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330948" y="3445947"/>
              <a:ext cx="2532892" cy="11084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>
                  <a:solidFill>
                    <a:schemeClr val="accent4"/>
                  </a:solidFill>
                </a:rPr>
                <a:t>Standard Data:</a:t>
              </a:r>
            </a:p>
            <a:p>
              <a:pPr marL="128588" indent="-128588">
                <a:buFont typeface="Arial" charset="0"/>
                <a:buChar char="•"/>
              </a:pPr>
              <a:r>
                <a:rPr lang="en-US" sz="750" dirty="0">
                  <a:solidFill>
                    <a:schemeClr val="accent4"/>
                  </a:solidFill>
                </a:rPr>
                <a:t>MRN</a:t>
              </a:r>
            </a:p>
            <a:p>
              <a:pPr marL="128588" indent="-128588">
                <a:buFont typeface="Arial" charset="0"/>
                <a:buChar char="•"/>
              </a:pPr>
              <a:r>
                <a:rPr lang="en-US" sz="750" dirty="0">
                  <a:solidFill>
                    <a:schemeClr val="accent4"/>
                  </a:solidFill>
                </a:rPr>
                <a:t>Name</a:t>
              </a:r>
            </a:p>
            <a:p>
              <a:pPr marL="128588" indent="-128588">
                <a:buFont typeface="Arial" charset="0"/>
                <a:buChar char="•"/>
              </a:pPr>
              <a:r>
                <a:rPr lang="en-US" sz="750" dirty="0">
                  <a:solidFill>
                    <a:schemeClr val="accent4"/>
                  </a:solidFill>
                </a:rPr>
                <a:t>Gender</a:t>
              </a:r>
            </a:p>
            <a:p>
              <a:pPr marL="128588" indent="-128588">
                <a:buFont typeface="Arial" charset="0"/>
                <a:buChar char="•"/>
              </a:pPr>
              <a:r>
                <a:rPr lang="en-US" sz="750" dirty="0">
                  <a:solidFill>
                    <a:schemeClr val="accent4"/>
                  </a:solidFill>
                </a:rPr>
                <a:t>Birth Date</a:t>
              </a:r>
            </a:p>
            <a:p>
              <a:pPr marL="128588" indent="-128588">
                <a:buFont typeface="Arial" charset="0"/>
                <a:buChar char="•"/>
              </a:pPr>
              <a:r>
                <a:rPr lang="en-US" sz="750" dirty="0">
                  <a:solidFill>
                    <a:schemeClr val="accent4"/>
                  </a:solidFill>
                </a:rPr>
                <a:t>Provider</a:t>
              </a: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7619660" y="4902160"/>
            <a:ext cx="12480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XML and JSON</a:t>
            </a:r>
          </a:p>
        </p:txBody>
      </p:sp>
    </p:spTree>
    <p:extLst>
      <p:ext uri="{BB962C8B-B14F-4D97-AF65-F5344CB8AC3E}">
        <p14:creationId xmlns:p14="http://schemas.microsoft.com/office/powerpoint/2010/main" val="196800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 structure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70" y="1727696"/>
            <a:ext cx="8300804" cy="4653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1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  <a:r>
              <a:rPr lang="en-US" dirty="0" smtClean="0"/>
              <a:t>: Primitive</a:t>
            </a:r>
            <a:endParaRPr lang="en-CA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>
          <a:xfrm>
            <a:off x="466170" y="4512023"/>
            <a:ext cx="7706230" cy="1261409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Based on w3c schema and ISO data types</a:t>
            </a:r>
          </a:p>
          <a:p>
            <a:r>
              <a:rPr lang="en-US" sz="1800" dirty="0"/>
              <a:t>Stick to the “80% rule” – only expose what most will use</a:t>
            </a:r>
          </a:p>
          <a:p>
            <a:pPr lvl="1"/>
            <a:r>
              <a:rPr lang="en-US" sz="1600" dirty="0"/>
              <a:t>Simplified</a:t>
            </a:r>
          </a:p>
        </p:txBody>
      </p:sp>
      <p:pic>
        <p:nvPicPr>
          <p:cNvPr id="6" name="Picture 5" descr="Screen Shot 2015-04-26 at 8.49.53 a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40" y="2181226"/>
            <a:ext cx="7393260" cy="221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736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noProof="0" dirty="0"/>
              <a:t>Name:</a:t>
            </a:r>
            <a:r>
              <a:rPr lang="en-US" noProof="0" dirty="0"/>
              <a:t> </a:t>
            </a:r>
            <a:r>
              <a:rPr lang="en-US" noProof="0" dirty="0" smtClean="0"/>
              <a:t>David Hay</a:t>
            </a:r>
            <a:endParaRPr lang="en-US" noProof="0" dirty="0"/>
          </a:p>
          <a:p>
            <a:r>
              <a:rPr lang="en-US" b="1" noProof="0" dirty="0"/>
              <a:t>Company:</a:t>
            </a:r>
            <a:r>
              <a:rPr lang="en-US" noProof="0" dirty="0"/>
              <a:t> </a:t>
            </a:r>
            <a:r>
              <a:rPr lang="en-US" noProof="0" dirty="0" smtClean="0"/>
              <a:t>Orion Health</a:t>
            </a:r>
            <a:endParaRPr lang="en-US" noProof="0" dirty="0"/>
          </a:p>
          <a:p>
            <a:r>
              <a:rPr lang="en-US" b="1" noProof="0" dirty="0"/>
              <a:t>Background:</a:t>
            </a:r>
          </a:p>
          <a:p>
            <a:pPr lvl="1">
              <a:buClr>
                <a:schemeClr val="tx1"/>
              </a:buClr>
              <a:buFont typeface="Arial" charset="0"/>
              <a:buChar char="•"/>
            </a:pPr>
            <a:r>
              <a:rPr lang="en-US" sz="2800" dirty="0"/>
              <a:t>Medical Doctor</a:t>
            </a:r>
          </a:p>
          <a:p>
            <a:pPr lvl="1">
              <a:buClr>
                <a:schemeClr val="tx1"/>
              </a:buClr>
              <a:buFont typeface="Arial" charset="0"/>
              <a:buChar char="•"/>
            </a:pPr>
            <a:r>
              <a:rPr lang="en-US" sz="2800" dirty="0"/>
              <a:t>Chair Emeritus of HL7 New Zealand</a:t>
            </a:r>
          </a:p>
          <a:p>
            <a:pPr lvl="1">
              <a:buClr>
                <a:schemeClr val="tx1"/>
              </a:buClr>
              <a:buFont typeface="Arial" charset="0"/>
              <a:buChar char="•"/>
            </a:pPr>
            <a:r>
              <a:rPr lang="en-US" sz="2800" dirty="0"/>
              <a:t>Co-chair FHIR Management Group</a:t>
            </a:r>
          </a:p>
          <a:p>
            <a:pPr lvl="1">
              <a:buClr>
                <a:schemeClr val="tx1"/>
              </a:buClr>
              <a:buFont typeface="Arial" charset="0"/>
              <a:buChar char="•"/>
            </a:pPr>
            <a:r>
              <a:rPr lang="en-US" sz="2800" dirty="0" smtClean="0"/>
              <a:t>Blog</a:t>
            </a:r>
            <a:r>
              <a:rPr lang="en-US" sz="2800" dirty="0"/>
              <a:t>: </a:t>
            </a:r>
            <a:r>
              <a:rPr lang="en-US" sz="2800" dirty="0" err="1"/>
              <a:t>fhirblog.com</a:t>
            </a:r>
            <a:endParaRPr lang="en-US" sz="2800" dirty="0"/>
          </a:p>
          <a:p>
            <a:pPr lvl="1">
              <a:buClr>
                <a:schemeClr val="tx1"/>
              </a:buClr>
              <a:buFont typeface="Arial" charset="0"/>
              <a:buChar char="•"/>
            </a:pPr>
            <a:r>
              <a:rPr lang="en-US" sz="2800" dirty="0"/>
              <a:t>Tooling: </a:t>
            </a:r>
            <a:r>
              <a:rPr lang="en-US" sz="2800" dirty="0" err="1"/>
              <a:t>clinFHIR.com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816448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04-26 at 8.47.59 am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978" y="1775352"/>
            <a:ext cx="5733414" cy="44619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types: Complex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559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Datatypes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946" y="1916832"/>
            <a:ext cx="7822552" cy="3820230"/>
          </a:xfrm>
        </p:spPr>
        <p:txBody>
          <a:bodyPr/>
          <a:lstStyle/>
          <a:p>
            <a:r>
              <a:rPr lang="en-US" sz="1800" dirty="0" smtClean="0"/>
              <a:t>Review </a:t>
            </a:r>
            <a:r>
              <a:rPr lang="en-US" sz="1800" dirty="0" err="1" smtClean="0"/>
              <a:t>datatypes</a:t>
            </a:r>
            <a:r>
              <a:rPr lang="en-US" sz="1800" dirty="0" smtClean="0"/>
              <a:t> in spec</a:t>
            </a:r>
          </a:p>
          <a:p>
            <a:pPr lvl="1"/>
            <a:r>
              <a:rPr lang="en-US" sz="1800" dirty="0" smtClean="0"/>
              <a:t>Start from resource</a:t>
            </a:r>
          </a:p>
          <a:p>
            <a:r>
              <a:rPr lang="en-US" sz="1800" dirty="0" err="1" smtClean="0"/>
              <a:t>Datatypes</a:t>
            </a:r>
            <a:r>
              <a:rPr lang="en-US" sz="1800" dirty="0" smtClean="0"/>
              <a:t> in resource definition</a:t>
            </a:r>
          </a:p>
          <a:p>
            <a:pPr lvl="1"/>
            <a:r>
              <a:rPr lang="en-US" sz="1800" dirty="0" smtClean="0"/>
              <a:t>Backbone element</a:t>
            </a:r>
          </a:p>
          <a:p>
            <a:pPr lvl="1"/>
            <a:r>
              <a:rPr lang="en-US" sz="1800" dirty="0" smtClean="0"/>
              <a:t>‘choice’ data types</a:t>
            </a:r>
          </a:p>
          <a:p>
            <a:r>
              <a:rPr lang="en-US" sz="1800" dirty="0" smtClean="0"/>
              <a:t>Identifiers</a:t>
            </a:r>
            <a:endParaRPr lang="en-US" sz="1800" dirty="0"/>
          </a:p>
          <a:p>
            <a:r>
              <a:rPr lang="en-US" sz="1800" dirty="0" smtClean="0"/>
              <a:t>Review coded data</a:t>
            </a:r>
          </a:p>
          <a:p>
            <a:pPr lvl="1"/>
            <a:r>
              <a:rPr lang="en-US" sz="1800" dirty="0" smtClean="0"/>
              <a:t>ValueSet binding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75836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Coded </a:t>
            </a:r>
            <a:r>
              <a:rPr lang="en-AU" dirty="0" err="1" smtClean="0"/>
              <a:t>datatypes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AU" sz="1900" dirty="0"/>
              <a:t>Code: </a:t>
            </a:r>
            <a: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"status" : "confirmed"</a:t>
            </a:r>
          </a:p>
          <a:p>
            <a:r>
              <a:rPr lang="en-AU" sz="1900" dirty="0"/>
              <a:t>Coding: </a:t>
            </a:r>
            <a: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"system": "http://www.nlm.nih.gov/research/umls/rxnorm",</a:t>
            </a:r>
            <a:b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"code": "C3214954",</a:t>
            </a:r>
            <a:b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"display": "cashew nut allergenic extract Injectable"</a:t>
            </a:r>
            <a:b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AU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AU" sz="1900" dirty="0" err="1"/>
              <a:t>CodeableConcept</a:t>
            </a:r>
            <a:r>
              <a:rPr lang="en-AU" sz="1900" dirty="0"/>
              <a:t>: </a:t>
            </a:r>
            <a: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"coding": [{ </a:t>
            </a:r>
            <a:b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"system": "http://snomed.info/</a:t>
            </a:r>
            <a:r>
              <a:rPr lang="en-AU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sct</a:t>
            </a:r>
            <a: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  <a:b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"code": "39579001",</a:t>
            </a:r>
            <a:b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"display": "Anaphylactic reaction“</a:t>
            </a:r>
            <a:b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}],</a:t>
            </a:r>
            <a:b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"text" : "Anaphylaxis"</a:t>
            </a:r>
            <a:b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AU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2956466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mtClean="0"/>
              <a:t>Terminology Sub-system</a:t>
            </a:r>
            <a:endParaRPr lang="en-GB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444869" y="2039106"/>
            <a:ext cx="3987629" cy="3120941"/>
          </a:xfrm>
        </p:spPr>
        <p:txBody>
          <a:bodyPr/>
          <a:lstStyle/>
          <a:p>
            <a:r>
              <a:rPr lang="en-GB" sz="1600" dirty="0"/>
              <a:t>SNOMED CT / LOINC / </a:t>
            </a:r>
            <a:r>
              <a:rPr lang="en-GB" sz="1600" dirty="0" err="1"/>
              <a:t>RxNORM</a:t>
            </a:r>
            <a:endParaRPr lang="en-GB" sz="1600" dirty="0"/>
          </a:p>
          <a:p>
            <a:r>
              <a:rPr lang="en-GB" sz="1600" dirty="0"/>
              <a:t>ICPC, MIMS + 100s more</a:t>
            </a:r>
          </a:p>
          <a:p>
            <a:r>
              <a:rPr lang="en-GB" sz="1600" dirty="0"/>
              <a:t>ICD-X+</a:t>
            </a:r>
          </a:p>
          <a:p>
            <a:r>
              <a:rPr lang="en-GB" sz="1600" dirty="0"/>
              <a:t>A drug formulary</a:t>
            </a:r>
          </a:p>
          <a:p>
            <a:r>
              <a:rPr lang="en-GB" sz="1600" dirty="0"/>
              <a:t>Custom</a:t>
            </a:r>
          </a:p>
          <a:p>
            <a:endParaRPr lang="en-GB" sz="1600" dirty="0"/>
          </a:p>
        </p:txBody>
      </p:sp>
      <p:sp>
        <p:nvSpPr>
          <p:cNvPr id="5" name="Rounded Rectangle 4"/>
          <p:cNvSpPr/>
          <p:nvPr/>
        </p:nvSpPr>
        <p:spPr>
          <a:xfrm>
            <a:off x="539552" y="2132856"/>
            <a:ext cx="2304256" cy="3024336"/>
          </a:xfrm>
          <a:prstGeom prst="roundRect">
            <a:avLst/>
          </a:prstGeom>
          <a:solidFill>
            <a:srgbClr val="336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/>
              <a:t>Code System:</a:t>
            </a:r>
          </a:p>
          <a:p>
            <a:pPr algn="ctr"/>
            <a:r>
              <a:rPr lang="en-AU" sz="1600" dirty="0"/>
              <a:t>Defines a set of concepts with a coherent meaning</a:t>
            </a:r>
            <a:br>
              <a:rPr lang="en-AU" sz="1600" dirty="0"/>
            </a:br>
            <a:r>
              <a:rPr lang="en-AU" sz="1600" dirty="0"/>
              <a:t/>
            </a:r>
            <a:br>
              <a:rPr lang="en-AU" sz="1600" dirty="0"/>
            </a:br>
            <a:r>
              <a:rPr lang="en-AU" sz="1600" dirty="0"/>
              <a:t>Code</a:t>
            </a:r>
            <a:br>
              <a:rPr lang="en-AU" sz="1600" dirty="0"/>
            </a:br>
            <a:r>
              <a:rPr lang="en-AU" sz="1600" dirty="0"/>
              <a:t>Display</a:t>
            </a:r>
          </a:p>
          <a:p>
            <a:pPr algn="ctr"/>
            <a:r>
              <a:rPr lang="en-AU" sz="1600" dirty="0"/>
              <a:t>Definition</a:t>
            </a:r>
          </a:p>
        </p:txBody>
      </p:sp>
    </p:spTree>
    <p:extLst>
      <p:ext uri="{BB962C8B-B14F-4D97-AF65-F5344CB8AC3E}">
        <p14:creationId xmlns:p14="http://schemas.microsoft.com/office/powerpoint/2010/main" val="58189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mtClean="0"/>
              <a:t>Terminology Sub-system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3851920" y="2132856"/>
            <a:ext cx="2016224" cy="1458162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/>
              <a:t>Value Set:</a:t>
            </a:r>
          </a:p>
          <a:p>
            <a:pPr algn="ctr"/>
            <a:r>
              <a:rPr lang="en-AU" sz="1600" dirty="0"/>
              <a:t>A selection of a set of codes for use in a particular context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39552" y="2132856"/>
            <a:ext cx="2304256" cy="3024336"/>
          </a:xfrm>
          <a:prstGeom prst="roundRect">
            <a:avLst/>
          </a:prstGeom>
          <a:solidFill>
            <a:srgbClr val="336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/>
              <a:t>Code System:</a:t>
            </a:r>
          </a:p>
          <a:p>
            <a:pPr algn="ctr"/>
            <a:r>
              <a:rPr lang="en-AU" sz="1600" dirty="0"/>
              <a:t>Defines a set of concepts with a coherent meaning</a:t>
            </a:r>
            <a:br>
              <a:rPr lang="en-AU" sz="1600" dirty="0"/>
            </a:br>
            <a:r>
              <a:rPr lang="en-AU" sz="1600" dirty="0"/>
              <a:t/>
            </a:r>
            <a:br>
              <a:rPr lang="en-AU" sz="1600" dirty="0"/>
            </a:br>
            <a:r>
              <a:rPr lang="en-AU" sz="1600" dirty="0"/>
              <a:t>Code</a:t>
            </a:r>
            <a:br>
              <a:rPr lang="en-AU" sz="1600" dirty="0"/>
            </a:br>
            <a:r>
              <a:rPr lang="en-AU" sz="1600" dirty="0"/>
              <a:t>Display</a:t>
            </a:r>
          </a:p>
          <a:p>
            <a:pPr algn="ctr"/>
            <a:r>
              <a:rPr lang="en-AU" sz="1600" dirty="0"/>
              <a:t>Definition</a:t>
            </a:r>
          </a:p>
        </p:txBody>
      </p:sp>
      <p:cxnSp>
        <p:nvCxnSpPr>
          <p:cNvPr id="8" name="Straight Arrow Connector 7"/>
          <p:cNvCxnSpPr>
            <a:stCxn id="5" idx="1"/>
          </p:cNvCxnSpPr>
          <p:nvPr/>
        </p:nvCxnSpPr>
        <p:spPr>
          <a:xfrm flipH="1">
            <a:off x="2843808" y="2861939"/>
            <a:ext cx="1008112" cy="243027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20673188">
            <a:off x="2919100" y="2692661"/>
            <a:ext cx="8575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Selects</a:t>
            </a:r>
          </a:p>
        </p:txBody>
      </p:sp>
    </p:spTree>
    <p:extLst>
      <p:ext uri="{BB962C8B-B14F-4D97-AF65-F5344CB8AC3E}">
        <p14:creationId xmlns:p14="http://schemas.microsoft.com/office/powerpoint/2010/main" val="887110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mtClean="0">
                <a:solidFill>
                  <a:srgbClr val="636360"/>
                </a:solidFill>
              </a:rPr>
              <a:t>Terminology Sub-system</a:t>
            </a:r>
            <a:endParaRPr lang="en-GB" dirty="0">
              <a:solidFill>
                <a:srgbClr val="63636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539552" y="2132856"/>
            <a:ext cx="2304256" cy="3024336"/>
          </a:xfrm>
          <a:prstGeom prst="roundRect">
            <a:avLst/>
          </a:prstGeom>
          <a:solidFill>
            <a:srgbClr val="336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bg1"/>
                </a:solidFill>
              </a:rPr>
              <a:t>Code System:</a:t>
            </a:r>
          </a:p>
          <a:p>
            <a:pPr algn="ctr"/>
            <a:r>
              <a:rPr lang="en-AU" sz="1600" dirty="0">
                <a:solidFill>
                  <a:schemeClr val="bg1"/>
                </a:solidFill>
              </a:rPr>
              <a:t>Defines a set of concepts with a coherent meaning</a:t>
            </a:r>
            <a:br>
              <a:rPr lang="en-AU" sz="1600" dirty="0">
                <a:solidFill>
                  <a:schemeClr val="bg1"/>
                </a:solidFill>
              </a:rPr>
            </a:br>
            <a:r>
              <a:rPr lang="en-AU" sz="1600" dirty="0">
                <a:solidFill>
                  <a:schemeClr val="bg1"/>
                </a:solidFill>
              </a:rPr>
              <a:t/>
            </a:r>
            <a:br>
              <a:rPr lang="en-AU" sz="1600" dirty="0">
                <a:solidFill>
                  <a:schemeClr val="bg1"/>
                </a:solidFill>
              </a:rPr>
            </a:br>
            <a:r>
              <a:rPr lang="en-AU" sz="1600" dirty="0">
                <a:solidFill>
                  <a:schemeClr val="bg1"/>
                </a:solidFill>
              </a:rPr>
              <a:t>Code</a:t>
            </a:r>
            <a:br>
              <a:rPr lang="en-AU" sz="1600" dirty="0">
                <a:solidFill>
                  <a:schemeClr val="bg1"/>
                </a:solidFill>
              </a:rPr>
            </a:br>
            <a:r>
              <a:rPr lang="en-AU" sz="1600" dirty="0">
                <a:solidFill>
                  <a:schemeClr val="bg1"/>
                </a:solidFill>
              </a:rPr>
              <a:t>Display</a:t>
            </a:r>
          </a:p>
          <a:p>
            <a:pPr algn="ctr"/>
            <a:r>
              <a:rPr lang="en-AU" sz="1600" dirty="0">
                <a:solidFill>
                  <a:schemeClr val="bg1"/>
                </a:solidFill>
              </a:rPr>
              <a:t>Definition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6948264" y="2294874"/>
            <a:ext cx="1368152" cy="1134126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rgbClr val="FFFFFF"/>
                </a:solidFill>
              </a:rPr>
              <a:t>Element Definition: </a:t>
            </a:r>
            <a:br>
              <a:rPr lang="en-AU" sz="1600" dirty="0">
                <a:solidFill>
                  <a:srgbClr val="FFFFFF"/>
                </a:solidFill>
              </a:rPr>
            </a:br>
            <a:r>
              <a:rPr lang="en-AU" sz="1600" dirty="0">
                <a:solidFill>
                  <a:srgbClr val="FFFFFF"/>
                </a:solidFill>
              </a:rPr>
              <a:t>Type and Value set reference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851920" y="2132856"/>
            <a:ext cx="2016224" cy="1458162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rgbClr val="FFFFFF"/>
                </a:solidFill>
              </a:rPr>
              <a:t>Value Set:</a:t>
            </a:r>
          </a:p>
          <a:p>
            <a:pPr algn="ctr"/>
            <a:r>
              <a:rPr lang="en-AU" sz="1600" dirty="0">
                <a:solidFill>
                  <a:srgbClr val="FFFFFF"/>
                </a:solidFill>
              </a:rPr>
              <a:t>A selection of a set of codes for use in a particular context</a:t>
            </a:r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>
            <a:off x="2843808" y="2861939"/>
            <a:ext cx="1008112" cy="243027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20673188">
            <a:off x="2919100" y="2692661"/>
            <a:ext cx="8575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solidFill>
                  <a:srgbClr val="636360"/>
                </a:solidFill>
              </a:rPr>
              <a:t>Selects</a:t>
            </a:r>
          </a:p>
        </p:txBody>
      </p:sp>
      <p:cxnSp>
        <p:nvCxnSpPr>
          <p:cNvPr id="10" name="Straight Arrow Connector 9"/>
          <p:cNvCxnSpPr>
            <a:stCxn id="3" idx="1"/>
            <a:endCxn id="7" idx="3"/>
          </p:cNvCxnSpPr>
          <p:nvPr/>
        </p:nvCxnSpPr>
        <p:spPr>
          <a:xfrm flipH="1">
            <a:off x="5868144" y="2861937"/>
            <a:ext cx="1080120" cy="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060195" y="2535657"/>
            <a:ext cx="6979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solidFill>
                  <a:srgbClr val="636360"/>
                </a:solidFill>
              </a:rPr>
              <a:t>Binds</a:t>
            </a:r>
          </a:p>
        </p:txBody>
      </p:sp>
    </p:spTree>
    <p:extLst>
      <p:ext uri="{BB962C8B-B14F-4D97-AF65-F5344CB8AC3E}">
        <p14:creationId xmlns:p14="http://schemas.microsoft.com/office/powerpoint/2010/main" val="1740882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Terminology Sub-system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539552" y="2132856"/>
            <a:ext cx="2304256" cy="3024336"/>
          </a:xfrm>
          <a:prstGeom prst="roundRect">
            <a:avLst/>
          </a:prstGeom>
          <a:solidFill>
            <a:srgbClr val="336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/>
              <a:t>Code System:</a:t>
            </a:r>
          </a:p>
          <a:p>
            <a:pPr algn="ctr"/>
            <a:r>
              <a:rPr lang="en-AU" sz="1600" dirty="0"/>
              <a:t>Defines a set of concepts with a coherent meaning</a:t>
            </a:r>
            <a:br>
              <a:rPr lang="en-AU" sz="1600" dirty="0"/>
            </a:br>
            <a:r>
              <a:rPr lang="en-AU" sz="1600" dirty="0"/>
              <a:t/>
            </a:r>
            <a:br>
              <a:rPr lang="en-AU" sz="1600" dirty="0"/>
            </a:br>
            <a:r>
              <a:rPr lang="en-AU" sz="1600" dirty="0"/>
              <a:t>Code</a:t>
            </a:r>
            <a:br>
              <a:rPr lang="en-AU" sz="1600" dirty="0"/>
            </a:br>
            <a:r>
              <a:rPr lang="en-AU" sz="1600" dirty="0"/>
              <a:t>Display</a:t>
            </a:r>
          </a:p>
          <a:p>
            <a:pPr algn="ctr"/>
            <a:r>
              <a:rPr lang="en-AU" sz="1600" dirty="0"/>
              <a:t>Definition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6948264" y="2294874"/>
            <a:ext cx="1368152" cy="1134126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/>
              <a:t>Element Definition: </a:t>
            </a:r>
            <a:br>
              <a:rPr lang="en-AU" sz="1600" dirty="0"/>
            </a:br>
            <a:r>
              <a:rPr lang="en-AU" sz="1600" dirty="0"/>
              <a:t>Type and Value set reference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851920" y="2132856"/>
            <a:ext cx="2016224" cy="1458162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/>
              <a:t>Value Set:</a:t>
            </a:r>
          </a:p>
          <a:p>
            <a:pPr algn="ctr"/>
            <a:r>
              <a:rPr lang="en-AU" sz="1600" dirty="0"/>
              <a:t>A selection of a set of codes for use in a particular context</a:t>
            </a:r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>
            <a:off x="2843808" y="2861939"/>
            <a:ext cx="1008112" cy="243027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20673188">
            <a:off x="2919100" y="2692661"/>
            <a:ext cx="8575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solidFill>
                  <a:srgbClr val="636360"/>
                </a:solidFill>
              </a:rPr>
              <a:t>Selects</a:t>
            </a:r>
          </a:p>
        </p:txBody>
      </p:sp>
      <p:cxnSp>
        <p:nvCxnSpPr>
          <p:cNvPr id="10" name="Straight Arrow Connector 9"/>
          <p:cNvCxnSpPr>
            <a:stCxn id="3" idx="1"/>
            <a:endCxn id="7" idx="3"/>
          </p:cNvCxnSpPr>
          <p:nvPr/>
        </p:nvCxnSpPr>
        <p:spPr>
          <a:xfrm flipH="1">
            <a:off x="5868144" y="2861937"/>
            <a:ext cx="1080120" cy="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060195" y="2535657"/>
            <a:ext cx="6979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solidFill>
                  <a:srgbClr val="636360"/>
                </a:solidFill>
              </a:rPr>
              <a:t>Binds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5292080" y="4014931"/>
            <a:ext cx="2251720" cy="1134126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/>
              <a:t>Element: </a:t>
            </a:r>
            <a:br>
              <a:rPr lang="en-AU" sz="1600" dirty="0"/>
            </a:br>
            <a:r>
              <a:rPr lang="en-AU" sz="1600" dirty="0"/>
              <a:t>code/</a:t>
            </a:r>
            <a:br>
              <a:rPr lang="en-AU" sz="1600" dirty="0"/>
            </a:br>
            <a:r>
              <a:rPr lang="en-AU" sz="1600" dirty="0"/>
              <a:t>Coding/</a:t>
            </a:r>
            <a:br>
              <a:rPr lang="en-AU" sz="1600" dirty="0"/>
            </a:br>
            <a:r>
              <a:rPr lang="en-AU" sz="1600" dirty="0" err="1"/>
              <a:t>CodeableConcept</a:t>
            </a:r>
            <a:endParaRPr lang="en-AU" sz="1600" dirty="0"/>
          </a:p>
        </p:txBody>
      </p:sp>
      <p:cxnSp>
        <p:nvCxnSpPr>
          <p:cNvPr id="13" name="Straight Arrow Connector 12"/>
          <p:cNvCxnSpPr>
            <a:stCxn id="12" idx="1"/>
          </p:cNvCxnSpPr>
          <p:nvPr/>
        </p:nvCxnSpPr>
        <p:spPr>
          <a:xfrm flipH="1" flipV="1">
            <a:off x="2843808" y="4455116"/>
            <a:ext cx="2448272" cy="12688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 rot="265546">
            <a:off x="3343364" y="4127611"/>
            <a:ext cx="10171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Refers to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6948264" y="3429001"/>
            <a:ext cx="504056" cy="585932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196094" y="3673268"/>
            <a:ext cx="10740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solidFill>
                  <a:srgbClr val="636360"/>
                </a:solidFill>
              </a:rPr>
              <a:t>Conforms</a:t>
            </a:r>
          </a:p>
        </p:txBody>
      </p:sp>
    </p:spTree>
    <p:extLst>
      <p:ext uri="{BB962C8B-B14F-4D97-AF65-F5344CB8AC3E}">
        <p14:creationId xmlns:p14="http://schemas.microsoft.com/office/powerpoint/2010/main" val="1700096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ValueSet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01447" y="1799796"/>
            <a:ext cx="4674390" cy="4653540"/>
          </a:xfrm>
        </p:spPr>
        <p:txBody>
          <a:bodyPr/>
          <a:lstStyle/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{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"</a:t>
            </a:r>
            <a:r>
              <a:rPr lang="en-US" sz="900" dirty="0" err="1">
                <a:latin typeface="Courier"/>
                <a:cs typeface="Courier"/>
              </a:rPr>
              <a:t>resourceType</a:t>
            </a:r>
            <a:r>
              <a:rPr lang="en-US" sz="900" dirty="0">
                <a:latin typeface="Courier"/>
                <a:cs typeface="Courier"/>
              </a:rPr>
              <a:t>": "ValueSet",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"id": "condition-code",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"</a:t>
            </a:r>
            <a:r>
              <a:rPr lang="en-US" sz="900" dirty="0" err="1">
                <a:latin typeface="Courier"/>
                <a:cs typeface="Courier"/>
              </a:rPr>
              <a:t>url</a:t>
            </a:r>
            <a:r>
              <a:rPr lang="en-US" sz="900" dirty="0">
                <a:latin typeface="Courier"/>
                <a:cs typeface="Courier"/>
              </a:rPr>
              <a:t>": "http://hl7.org/</a:t>
            </a:r>
            <a:r>
              <a:rPr lang="en-US" sz="900" dirty="0" err="1">
                <a:latin typeface="Courier"/>
                <a:cs typeface="Courier"/>
              </a:rPr>
              <a:t>fhir</a:t>
            </a:r>
            <a:r>
              <a:rPr lang="en-US" sz="900" dirty="0">
                <a:latin typeface="Courier"/>
                <a:cs typeface="Courier"/>
              </a:rPr>
              <a:t>/ValueSet/condition-code",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"compose": {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  "include": [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    {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      "system": "http://</a:t>
            </a:r>
            <a:r>
              <a:rPr lang="en-US" sz="900" dirty="0" err="1">
                <a:latin typeface="Courier"/>
                <a:cs typeface="Courier"/>
              </a:rPr>
              <a:t>snomed.info</a:t>
            </a:r>
            <a:r>
              <a:rPr lang="en-US" sz="900" dirty="0">
                <a:latin typeface="Courier"/>
                <a:cs typeface="Courier"/>
              </a:rPr>
              <a:t>/</a:t>
            </a:r>
            <a:r>
              <a:rPr lang="en-US" sz="900" dirty="0" err="1">
                <a:latin typeface="Courier"/>
                <a:cs typeface="Courier"/>
              </a:rPr>
              <a:t>sct</a:t>
            </a:r>
            <a:r>
              <a:rPr lang="en-US" sz="900" dirty="0">
                <a:latin typeface="Courier"/>
                <a:cs typeface="Courier"/>
              </a:rPr>
              <a:t>",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      "filter": [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        {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          "property": "concept",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          "op": "is-a",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          "value": "404684003"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        }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      ]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    },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    {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      "system": "http://</a:t>
            </a:r>
            <a:r>
              <a:rPr lang="en-US" sz="900" dirty="0" err="1">
                <a:latin typeface="Courier"/>
                <a:cs typeface="Courier"/>
              </a:rPr>
              <a:t>snomed.info</a:t>
            </a:r>
            <a:r>
              <a:rPr lang="en-US" sz="900" dirty="0">
                <a:latin typeface="Courier"/>
                <a:cs typeface="Courier"/>
              </a:rPr>
              <a:t>/</a:t>
            </a:r>
            <a:r>
              <a:rPr lang="en-US" sz="900" dirty="0" err="1">
                <a:latin typeface="Courier"/>
                <a:cs typeface="Courier"/>
              </a:rPr>
              <a:t>sct</a:t>
            </a:r>
            <a:r>
              <a:rPr lang="en-US" sz="900" dirty="0">
                <a:latin typeface="Courier"/>
                <a:cs typeface="Courier"/>
              </a:rPr>
              <a:t>",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      "concept": [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        {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          "code": "160245001",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          "display": "No current problems or disability"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        }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      ]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    }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  ]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  }</a:t>
            </a:r>
          </a:p>
          <a:p>
            <a:pPr marL="0" indent="0">
              <a:buNone/>
            </a:pPr>
            <a:r>
              <a:rPr lang="en-US" sz="900" dirty="0">
                <a:latin typeface="Courier"/>
                <a:cs typeface="Courier"/>
              </a:rPr>
              <a:t>}</a:t>
            </a:r>
          </a:p>
        </p:txBody>
      </p:sp>
      <p:sp>
        <p:nvSpPr>
          <p:cNvPr id="4" name="Text Placeholder 3"/>
          <p:cNvSpPr txBox="1">
            <a:spLocks/>
          </p:cNvSpPr>
          <p:nvPr/>
        </p:nvSpPr>
        <p:spPr bwMode="auto">
          <a:xfrm>
            <a:off x="467544" y="2132856"/>
            <a:ext cx="4032448" cy="24962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800" dirty="0"/>
              <a:t>A context specific subset of one or more Code Systems</a:t>
            </a:r>
          </a:p>
          <a:p>
            <a:r>
              <a:rPr lang="en-US" sz="1800" dirty="0"/>
              <a:t>Promotes consistency between applications</a:t>
            </a:r>
          </a:p>
          <a:p>
            <a:r>
              <a:rPr lang="en-US" sz="1800" dirty="0"/>
              <a:t>Key component of Terminology</a:t>
            </a:r>
          </a:p>
          <a:p>
            <a:pPr lvl="1"/>
            <a:r>
              <a:rPr lang="en-US" sz="1600" dirty="0"/>
              <a:t>Also </a:t>
            </a:r>
            <a:r>
              <a:rPr lang="en-US" sz="1600" dirty="0" err="1"/>
              <a:t>CodeSystem</a:t>
            </a:r>
            <a:endParaRPr lang="en-US" sz="1600" dirty="0"/>
          </a:p>
          <a:p>
            <a:r>
              <a:rPr lang="en-US" sz="1800" dirty="0"/>
              <a:t>Target of a number of services</a:t>
            </a:r>
          </a:p>
          <a:p>
            <a:pPr lvl="1"/>
            <a:r>
              <a:rPr lang="en-US" sz="1600" dirty="0"/>
              <a:t>$expand</a:t>
            </a:r>
          </a:p>
        </p:txBody>
      </p:sp>
    </p:spTree>
    <p:extLst>
      <p:ext uri="{BB962C8B-B14F-4D97-AF65-F5344CB8AC3E}">
        <p14:creationId xmlns:p14="http://schemas.microsoft.com/office/powerpoint/2010/main" val="125879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946" y="2204864"/>
            <a:ext cx="7822552" cy="3532198"/>
          </a:xfrm>
        </p:spPr>
        <p:txBody>
          <a:bodyPr/>
          <a:lstStyle/>
          <a:p>
            <a:r>
              <a:rPr lang="en-US" sz="1800" dirty="0" smtClean="0"/>
              <a:t>Add coded data to scenario already built</a:t>
            </a:r>
          </a:p>
          <a:p>
            <a:pPr lvl="1"/>
            <a:r>
              <a:rPr lang="en-US" sz="1800" dirty="0" err="1" smtClean="0"/>
              <a:t>Eg</a:t>
            </a:r>
            <a:r>
              <a:rPr lang="en-US" sz="1800" dirty="0" smtClean="0"/>
              <a:t> </a:t>
            </a:r>
            <a:r>
              <a:rPr lang="en-US" sz="1800" dirty="0" err="1" smtClean="0"/>
              <a:t>MedicationStatement.code</a:t>
            </a:r>
            <a:endParaRPr lang="en-US" sz="1800" dirty="0" smtClean="0"/>
          </a:p>
          <a:p>
            <a:pPr lvl="1"/>
            <a:r>
              <a:rPr lang="en-US" sz="1800" dirty="0" err="1" smtClean="0"/>
              <a:t>Condition.code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59561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Adapting FHIR to </a:t>
            </a:r>
            <a:r>
              <a:rPr lang="en-US" dirty="0"/>
              <a:t>your needs: </a:t>
            </a:r>
            <a:r>
              <a:rPr lang="en-US" dirty="0" smtClean="0"/>
              <a:t>Profiling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0" y="1844824"/>
            <a:ext cx="7822552" cy="4161255"/>
          </a:xfrm>
        </p:spPr>
        <p:txBody>
          <a:bodyPr/>
          <a:lstStyle/>
          <a:p>
            <a:pPr>
              <a:spcBef>
                <a:spcPts val="450"/>
              </a:spcBef>
            </a:pP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Many different contexts in healthcare, but want a single set of Resources</a:t>
            </a:r>
          </a:p>
          <a:p>
            <a:pPr>
              <a:spcBef>
                <a:spcPts val="450"/>
              </a:spcBef>
            </a:pP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Need to be able to describe ‘usage of FHIR’ based on context</a:t>
            </a:r>
          </a:p>
          <a:p>
            <a:pPr>
              <a:spcBef>
                <a:spcPts val="450"/>
              </a:spcBef>
            </a:pP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Allow for these usage statements to:</a:t>
            </a:r>
          </a:p>
          <a:p>
            <a:pPr lvl="1">
              <a:spcBef>
                <a:spcPts val="450"/>
              </a:spcBef>
            </a:pPr>
            <a:r>
              <a:rPr lang="en-US" sz="1800" dirty="0"/>
              <a:t>Authored in a structured manner</a:t>
            </a:r>
          </a:p>
          <a:p>
            <a:pPr lvl="1">
              <a:spcBef>
                <a:spcPts val="450"/>
              </a:spcBef>
            </a:pPr>
            <a:r>
              <a:rPr lang="en-US" sz="1800" dirty="0"/>
              <a:t>Published in a </a:t>
            </a:r>
            <a:r>
              <a:rPr lang="en-US" sz="1800" dirty="0" smtClean="0"/>
              <a:t>registry &amp; Discoverable</a:t>
            </a:r>
            <a:endParaRPr lang="en-US" sz="1800" dirty="0"/>
          </a:p>
          <a:p>
            <a:pPr lvl="1">
              <a:spcBef>
                <a:spcPts val="450"/>
              </a:spcBef>
            </a:pPr>
            <a:r>
              <a:rPr lang="en-US" sz="1800" dirty="0"/>
              <a:t>Used as the basis for validation, code, report and UI generation.</a:t>
            </a:r>
          </a:p>
          <a:p>
            <a:pPr>
              <a:spcBef>
                <a:spcPts val="450"/>
              </a:spcBef>
            </a:pPr>
            <a:r>
              <a:rPr lang="en-AU" sz="1800" dirty="0">
                <a:latin typeface="Arial" charset="0"/>
                <a:ea typeface="Arial" charset="0"/>
                <a:cs typeface="Arial" charset="0"/>
              </a:rPr>
              <a:t>3 main aspects:</a:t>
            </a:r>
          </a:p>
          <a:p>
            <a:pPr lvl="1">
              <a:spcBef>
                <a:spcPts val="450"/>
              </a:spcBef>
            </a:pPr>
            <a:r>
              <a:rPr lang="en-AU" sz="1800" dirty="0"/>
              <a:t>Constraining a resource - remove element, change multiplicity fix values</a:t>
            </a:r>
          </a:p>
          <a:p>
            <a:pPr lvl="1">
              <a:spcBef>
                <a:spcPts val="450"/>
              </a:spcBef>
            </a:pPr>
            <a:r>
              <a:rPr lang="en-AU" sz="1800" dirty="0"/>
              <a:t>Change coded element binding</a:t>
            </a:r>
          </a:p>
          <a:p>
            <a:pPr lvl="1">
              <a:spcBef>
                <a:spcPts val="450"/>
              </a:spcBef>
            </a:pPr>
            <a:r>
              <a:rPr lang="en-AU" sz="1800" dirty="0"/>
              <a:t>Adding a new element (an extension)</a:t>
            </a:r>
          </a:p>
          <a:p>
            <a:pPr>
              <a:spcBef>
                <a:spcPts val="450"/>
              </a:spcBef>
            </a:pPr>
            <a:r>
              <a:rPr lang="en-AU" sz="1800" dirty="0"/>
              <a:t>Profiling adapts FHIR for specific scenarios 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95845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are you?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What’s your background with HL7?</a:t>
            </a:r>
          </a:p>
          <a:p>
            <a:pPr lvl="1"/>
            <a:r>
              <a:rPr lang="en-US" sz="2400" dirty="0"/>
              <a:t>v</a:t>
            </a:r>
            <a:r>
              <a:rPr lang="en-US" sz="2400" dirty="0" smtClean="0"/>
              <a:t>2? </a:t>
            </a:r>
            <a:r>
              <a:rPr lang="en-US" sz="2400" dirty="0"/>
              <a:t>v</a:t>
            </a:r>
            <a:r>
              <a:rPr lang="en-US" sz="2400" dirty="0" smtClean="0"/>
              <a:t>3? CDA? Brand new?</a:t>
            </a:r>
          </a:p>
          <a:p>
            <a:r>
              <a:rPr lang="en-US" sz="2400" dirty="0" smtClean="0"/>
              <a:t>What’s your role?</a:t>
            </a:r>
          </a:p>
          <a:p>
            <a:pPr lvl="1"/>
            <a:r>
              <a:rPr lang="en-US" sz="2400" dirty="0" smtClean="0"/>
              <a:t>Decision Maker? </a:t>
            </a:r>
            <a:r>
              <a:rPr lang="en-US" sz="2400" dirty="0" smtClean="0"/>
              <a:t>Manager? Clinician? Other?</a:t>
            </a:r>
          </a:p>
          <a:p>
            <a:r>
              <a:rPr lang="en-US" sz="2400" dirty="0" smtClean="0"/>
              <a:t>What’s the single most important thing for you to get out of today’s course?</a:t>
            </a:r>
          </a:p>
          <a:p>
            <a:pPr lvl="1"/>
            <a:r>
              <a:rPr lang="en-US" sz="2400" dirty="0" smtClean="0"/>
              <a:t>Please be brief!</a:t>
            </a:r>
            <a:endParaRPr lang="en-CA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22021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For example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13070" y="5169568"/>
            <a:ext cx="3428280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 i="1" dirty="0">
                <a:solidFill>
                  <a:srgbClr val="636360"/>
                </a:solidFill>
              </a:rPr>
              <a:t>Note: Limited mandatory elements in the core spec</a:t>
            </a:r>
            <a:endParaRPr lang="nl-NL" sz="675" i="1" dirty="0">
              <a:solidFill>
                <a:srgbClr val="63636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765" y="1862761"/>
            <a:ext cx="4911833" cy="310035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33510" y="2247237"/>
            <a:ext cx="122971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/>
              <a:t>Require that the identifier uses the NHS number – and is required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13077" y="2453343"/>
            <a:ext cx="98095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/>
              <a:t>Limit names to just 1 (instead of 0..*)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13070" y="3058995"/>
            <a:ext cx="1099614" cy="669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/>
              <a:t>Change maritalStatus</a:t>
            </a:r>
            <a:r>
              <a:rPr lang="en-US" sz="750" dirty="0"/>
              <a:t> to another set of codes that extends the one from HL7 international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642189" y="3927863"/>
            <a:ext cx="114583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/>
              <a:t>Add an extension </a:t>
            </a:r>
            <a:br>
              <a:rPr lang="en-US" sz="750" dirty="0"/>
            </a:br>
            <a:r>
              <a:rPr lang="en-US" sz="750" dirty="0"/>
              <a:t>to support ethnicity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633510" y="3563371"/>
            <a:ext cx="98095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/>
              <a:t>Don’t support photo</a:t>
            </a:r>
          </a:p>
        </p:txBody>
      </p:sp>
      <p:cxnSp>
        <p:nvCxnSpPr>
          <p:cNvPr id="13" name="Straight Connector 12"/>
          <p:cNvCxnSpPr/>
          <p:nvPr/>
        </p:nvCxnSpPr>
        <p:spPr>
          <a:xfrm flipH="1">
            <a:off x="4741012" y="2524236"/>
            <a:ext cx="1892519" cy="0"/>
          </a:xfrm>
          <a:prstGeom prst="line">
            <a:avLst/>
          </a:prstGeom>
          <a:ln w="12700">
            <a:solidFill>
              <a:schemeClr val="accent4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2412692" y="2653387"/>
            <a:ext cx="891000" cy="0"/>
          </a:xfrm>
          <a:prstGeom prst="line">
            <a:avLst/>
          </a:prstGeom>
          <a:ln w="12700">
            <a:solidFill>
              <a:schemeClr val="accent4"/>
            </a:solidFill>
            <a:head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5062188" y="4127906"/>
            <a:ext cx="1580002" cy="0"/>
          </a:xfrm>
          <a:prstGeom prst="line">
            <a:avLst/>
          </a:prstGeom>
          <a:ln w="12700">
            <a:solidFill>
              <a:schemeClr val="accent4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4566179" y="3665713"/>
            <a:ext cx="2067324" cy="0"/>
          </a:xfrm>
          <a:prstGeom prst="line">
            <a:avLst/>
          </a:prstGeom>
          <a:ln w="12700">
            <a:solidFill>
              <a:schemeClr val="accent4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>
            <a:off x="2412691" y="3422082"/>
            <a:ext cx="891000" cy="0"/>
          </a:xfrm>
          <a:prstGeom prst="line">
            <a:avLst/>
          </a:prstGeom>
          <a:ln w="12700">
            <a:solidFill>
              <a:schemeClr val="accent4"/>
            </a:solidFill>
            <a:head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0506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‘profile’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0" y="1988840"/>
            <a:ext cx="7822552" cy="4161255"/>
          </a:xfrm>
        </p:spPr>
        <p:txBody>
          <a:bodyPr/>
          <a:lstStyle/>
          <a:p>
            <a:r>
              <a:rPr lang="en-US" sz="1800" dirty="0" smtClean="0"/>
              <a:t>Defined by StructureDefinition resource</a:t>
            </a:r>
          </a:p>
          <a:p>
            <a:pPr lvl="1"/>
            <a:r>
              <a:rPr lang="en-US" sz="1800" dirty="0" smtClean="0"/>
              <a:t>Same as used for core resources</a:t>
            </a:r>
          </a:p>
          <a:p>
            <a:r>
              <a:rPr lang="en-US" sz="1800" dirty="0" smtClean="0"/>
              <a:t>Defines each element </a:t>
            </a:r>
          </a:p>
          <a:p>
            <a:pPr lvl="1"/>
            <a:r>
              <a:rPr lang="en-US" sz="1800" dirty="0" smtClean="0"/>
              <a:t>Path, name, </a:t>
            </a:r>
            <a:r>
              <a:rPr lang="en-US" sz="1800" dirty="0" err="1" smtClean="0"/>
              <a:t>dataType</a:t>
            </a:r>
            <a:r>
              <a:rPr lang="en-US" sz="1800" dirty="0" smtClean="0"/>
              <a:t>, binding, multiplicity. mapping &amp; much more</a:t>
            </a:r>
          </a:p>
          <a:p>
            <a:pPr lvl="1"/>
            <a:r>
              <a:rPr lang="en-US" sz="1800" dirty="0" smtClean="0"/>
              <a:t>Including allowable extension points</a:t>
            </a:r>
          </a:p>
          <a:p>
            <a:r>
              <a:rPr lang="en-US" sz="1800" dirty="0" smtClean="0"/>
              <a:t>Can use Forge tooling to build</a:t>
            </a:r>
          </a:p>
          <a:p>
            <a:pPr lvl="1"/>
            <a:r>
              <a:rPr lang="en-US" sz="1800" dirty="0" smtClean="0"/>
              <a:t>clinFHIR (and others) for learning/viewing</a:t>
            </a:r>
          </a:p>
          <a:p>
            <a:r>
              <a:rPr lang="en-US" sz="1800" dirty="0" smtClean="0"/>
              <a:t>US Core (was DAF)</a:t>
            </a:r>
          </a:p>
          <a:p>
            <a:pPr lvl="1"/>
            <a:r>
              <a:rPr lang="en-US" sz="1800" dirty="0"/>
              <a:t>http://hl7.org/</a:t>
            </a:r>
            <a:r>
              <a:rPr lang="en-US" sz="1800" dirty="0" err="1"/>
              <a:t>fhir</a:t>
            </a:r>
            <a:r>
              <a:rPr lang="en-US" sz="1800" dirty="0"/>
              <a:t>/us/core/</a:t>
            </a:r>
            <a:r>
              <a:rPr lang="en-US" sz="1800" dirty="0" err="1"/>
              <a:t>index.html</a:t>
            </a:r>
            <a:endParaRPr lang="en-US" sz="1800" dirty="0" smtClean="0"/>
          </a:p>
          <a:p>
            <a:pPr marL="914400" lvl="2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65264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Extension Definitions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0" y="1988840"/>
            <a:ext cx="7822552" cy="4161255"/>
          </a:xfrm>
        </p:spPr>
        <p:txBody>
          <a:bodyPr/>
          <a:lstStyle/>
          <a:p>
            <a:r>
              <a:rPr lang="en-US" sz="1800" dirty="0"/>
              <a:t>Also a StructureDefinition</a:t>
            </a:r>
          </a:p>
          <a:p>
            <a:pPr lvl="1"/>
            <a:r>
              <a:rPr lang="en-US" sz="1800" dirty="0"/>
              <a:t>Defines the content of a single extension</a:t>
            </a:r>
          </a:p>
          <a:p>
            <a:r>
              <a:rPr lang="en-US" sz="1800" dirty="0"/>
              <a:t>Simple or Complex</a:t>
            </a:r>
          </a:p>
          <a:p>
            <a:r>
              <a:rPr lang="en-US" sz="1800" dirty="0"/>
              <a:t>Definition:</a:t>
            </a:r>
          </a:p>
          <a:p>
            <a:pPr lvl="1"/>
            <a:r>
              <a:rPr lang="en-US" sz="1800" dirty="0" smtClean="0"/>
              <a:t>Available </a:t>
            </a:r>
            <a:r>
              <a:rPr lang="en-US" sz="1800" dirty="0"/>
              <a:t>on the web</a:t>
            </a:r>
          </a:p>
          <a:p>
            <a:pPr lvl="1"/>
            <a:r>
              <a:rPr lang="en-US" sz="1800" dirty="0"/>
              <a:t>Canonical </a:t>
            </a:r>
            <a:r>
              <a:rPr lang="en-US" sz="1800" dirty="0" err="1"/>
              <a:t>Url</a:t>
            </a:r>
            <a:endParaRPr lang="en-US" sz="1800" dirty="0"/>
          </a:p>
          <a:p>
            <a:pPr lvl="2"/>
            <a:r>
              <a:rPr lang="en-US" sz="1800" dirty="0"/>
              <a:t>Resolvable or Registry</a:t>
            </a:r>
          </a:p>
          <a:p>
            <a:r>
              <a:rPr lang="en-US" sz="1800" dirty="0"/>
              <a:t>In resource instance:</a:t>
            </a:r>
          </a:p>
          <a:p>
            <a:pPr lvl="1"/>
            <a:r>
              <a:rPr lang="en-US" sz="1800" dirty="0"/>
              <a:t>Reference to </a:t>
            </a:r>
            <a:r>
              <a:rPr lang="en-US" sz="1800" dirty="0" err="1"/>
              <a:t>Url</a:t>
            </a:r>
            <a:endParaRPr lang="en-US" sz="1800" dirty="0"/>
          </a:p>
          <a:p>
            <a:pPr lvl="1"/>
            <a:r>
              <a:rPr lang="en-US" sz="1800" dirty="0"/>
              <a:t>Extension or </a:t>
            </a:r>
            <a:r>
              <a:rPr lang="en-US" sz="1800" dirty="0" err="1"/>
              <a:t>ModifierExtension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15210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clinFHIR: Profiling 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1800" dirty="0" smtClean="0">
              <a:hlinkClick r:id="rId3"/>
            </a:endParaRPr>
          </a:p>
          <a:p>
            <a:r>
              <a:rPr lang="en-US" sz="1800" dirty="0" smtClean="0"/>
              <a:t>Extension Definition</a:t>
            </a:r>
          </a:p>
          <a:p>
            <a:pPr lvl="1"/>
            <a:r>
              <a:rPr lang="en-US" sz="1800" dirty="0" smtClean="0"/>
              <a:t>Create/edit</a:t>
            </a:r>
          </a:p>
          <a:p>
            <a:r>
              <a:rPr lang="en-US" sz="1800" dirty="0" smtClean="0"/>
              <a:t>Logical </a:t>
            </a:r>
            <a:r>
              <a:rPr lang="en-US" sz="1800" dirty="0" err="1" smtClean="0"/>
              <a:t>Modeller</a:t>
            </a:r>
            <a:endParaRPr lang="en-US" sz="1800" dirty="0" smtClean="0"/>
          </a:p>
          <a:p>
            <a:pPr lvl="1"/>
            <a:r>
              <a:rPr lang="en-US" sz="1800" dirty="0" smtClean="0"/>
              <a:t>Purpose/s</a:t>
            </a:r>
          </a:p>
          <a:p>
            <a:r>
              <a:rPr lang="en-US" sz="1800" dirty="0" smtClean="0"/>
              <a:t>Generating a ‘real’ profile</a:t>
            </a:r>
          </a:p>
          <a:p>
            <a:r>
              <a:rPr lang="en-US" sz="1800" dirty="0" smtClean="0"/>
              <a:t>Demo</a:t>
            </a:r>
          </a:p>
          <a:p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85392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3 (If time)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946" y="2132856"/>
            <a:ext cx="7822552" cy="3604206"/>
          </a:xfrm>
        </p:spPr>
        <p:txBody>
          <a:bodyPr/>
          <a:lstStyle/>
          <a:p>
            <a:r>
              <a:rPr lang="en-US" sz="1800" dirty="0" smtClean="0"/>
              <a:t>Create a profile</a:t>
            </a:r>
          </a:p>
          <a:p>
            <a:r>
              <a:rPr lang="en-US" sz="1800" dirty="0" smtClean="0"/>
              <a:t>Steps</a:t>
            </a:r>
          </a:p>
          <a:p>
            <a:pPr lvl="1"/>
            <a:r>
              <a:rPr lang="en-US" sz="1800" dirty="0" smtClean="0"/>
              <a:t>Create an extension Definition</a:t>
            </a:r>
          </a:p>
          <a:p>
            <a:pPr lvl="2"/>
            <a:r>
              <a:rPr lang="en-US" sz="1800" dirty="0" smtClean="0"/>
              <a:t>Moon phase, string</a:t>
            </a:r>
          </a:p>
          <a:p>
            <a:pPr lvl="1"/>
            <a:r>
              <a:rPr lang="en-US" sz="1800" dirty="0" smtClean="0"/>
              <a:t>Create a model based on condition</a:t>
            </a:r>
          </a:p>
          <a:p>
            <a:pPr lvl="2"/>
            <a:r>
              <a:rPr lang="en-US" sz="1800" dirty="0" smtClean="0"/>
              <a:t>Remove unwanted elements</a:t>
            </a:r>
          </a:p>
          <a:p>
            <a:pPr lvl="2"/>
            <a:r>
              <a:rPr lang="en-US" sz="1800" dirty="0" smtClean="0"/>
              <a:t>Add extension</a:t>
            </a:r>
          </a:p>
          <a:p>
            <a:pPr lvl="1"/>
            <a:r>
              <a:rPr lang="en-US" sz="1800" dirty="0" smtClean="0"/>
              <a:t>Generate profile</a:t>
            </a:r>
          </a:p>
          <a:p>
            <a:pPr lvl="1"/>
            <a:r>
              <a:rPr lang="en-US" sz="1800" dirty="0" smtClean="0"/>
              <a:t>View in Scenario Builder</a:t>
            </a:r>
          </a:p>
          <a:p>
            <a:pPr lvl="2"/>
            <a:r>
              <a:rPr lang="en-US" sz="1800" dirty="0" smtClean="0"/>
              <a:t>Logical Model and Profile</a:t>
            </a:r>
          </a:p>
          <a:p>
            <a:pPr lvl="1"/>
            <a:endParaRPr lang="en-US" sz="1800" dirty="0" smtClean="0"/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78043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Exchange </a:t>
            </a:r>
            <a:r>
              <a:rPr lang="en-NZ" dirty="0"/>
              <a:t>Paradigms</a:t>
            </a:r>
            <a:endParaRPr lang="en-US" b="0" dirty="0">
              <a:solidFill>
                <a:schemeClr val="accent6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820796" y="2102622"/>
            <a:ext cx="3502435" cy="2704816"/>
            <a:chOff x="2814762" y="1293078"/>
            <a:chExt cx="3502435" cy="2704816"/>
          </a:xfrm>
        </p:grpSpPr>
        <p:sp>
          <p:nvSpPr>
            <p:cNvPr id="3" name="Rounded Rectangle 2"/>
            <p:cNvSpPr/>
            <p:nvPr/>
          </p:nvSpPr>
          <p:spPr>
            <a:xfrm>
              <a:off x="2814762" y="1293078"/>
              <a:ext cx="1718277" cy="1306041"/>
            </a:xfrm>
            <a:prstGeom prst="roundRect">
              <a:avLst>
                <a:gd name="adj" fmla="val 6781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REST</a:t>
              </a: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4598920" y="1293078"/>
              <a:ext cx="1718277" cy="1306041"/>
            </a:xfrm>
            <a:prstGeom prst="roundRect">
              <a:avLst>
                <a:gd name="adj" fmla="val 6781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>
                  <a:solidFill>
                    <a:schemeClr val="bg1"/>
                  </a:solidFill>
                </a:rPr>
                <a:t>Documents</a:t>
              </a: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2814762" y="2659468"/>
              <a:ext cx="1718277" cy="1338426"/>
            </a:xfrm>
            <a:prstGeom prst="roundRect">
              <a:avLst>
                <a:gd name="adj" fmla="val 6781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Messages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598920" y="2659468"/>
              <a:ext cx="1718277" cy="1338426"/>
            </a:xfrm>
            <a:prstGeom prst="roundRect">
              <a:avLst>
                <a:gd name="adj" fmla="val 678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Services</a:t>
              </a:r>
            </a:p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(Operations)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74739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076056" y="2060848"/>
            <a:ext cx="3134759" cy="3927416"/>
          </a:xfrm>
          <a:prstGeom prst="rect">
            <a:avLst/>
          </a:prstGeom>
          <a:solidFill>
            <a:srgbClr val="FFFF66"/>
          </a:solidFill>
          <a:ln w="9525" cap="flat">
            <a:solidFill>
              <a:srgbClr val="338FA5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3000" dir="5400000" algn="ctr" rotWithShape="0">
              <a:schemeClr val="bg2">
                <a:alpha val="34999"/>
              </a:schemeClr>
            </a:outerShdw>
          </a:effectLst>
        </p:spPr>
        <p:txBody>
          <a:bodyPr lIns="36000" tIns="0" rIns="0" bIns="0" anchor="t" anchorCtr="0"/>
          <a:lstStyle>
            <a:defPPr>
              <a:defRPr lang="en-US"/>
            </a:defPPr>
            <a:lvl1pPr>
              <a:defRPr sz="1800">
                <a:effectLst>
                  <a:outerShdw blurRad="38100" dist="38100" dir="2700000" algn="tl">
                    <a:srgbClr val="FFFFFF"/>
                  </a:outerShdw>
                </a:effectLst>
                <a:latin typeface="Calibri" charset="0"/>
                <a:ea typeface="ＭＳ Ｐゴシック" charset="0"/>
                <a:cs typeface="Calibri" charset="0"/>
              </a:defRPr>
            </a:lvl1pPr>
          </a:lstStyle>
          <a:p>
            <a:r>
              <a:rPr lang="en-US" dirty="0" smtClean="0">
                <a:effectLst/>
              </a:rPr>
              <a:t>Bundle Resource</a:t>
            </a:r>
            <a:endParaRPr lang="en-US" dirty="0"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Bundles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0" y="2060848"/>
            <a:ext cx="3602014" cy="3676214"/>
          </a:xfrm>
        </p:spPr>
        <p:txBody>
          <a:bodyPr/>
          <a:lstStyle/>
          <a:p>
            <a:r>
              <a:rPr lang="en-US" sz="2400" dirty="0" smtClean="0"/>
              <a:t>Container resource</a:t>
            </a:r>
          </a:p>
          <a:p>
            <a:r>
              <a:rPr lang="en-US" sz="2400" dirty="0" smtClean="0"/>
              <a:t>Types of Bundle</a:t>
            </a:r>
          </a:p>
          <a:p>
            <a:pPr lvl="1"/>
            <a:r>
              <a:rPr lang="en-US" sz="2400" dirty="0" err="1" smtClean="0"/>
              <a:t>Searchset</a:t>
            </a:r>
            <a:endParaRPr lang="en-US" sz="2400" dirty="0" smtClean="0"/>
          </a:p>
          <a:p>
            <a:pPr lvl="1"/>
            <a:r>
              <a:rPr lang="en-US" sz="2400" dirty="0" smtClean="0"/>
              <a:t>Transaction</a:t>
            </a:r>
          </a:p>
          <a:p>
            <a:pPr lvl="1"/>
            <a:r>
              <a:rPr lang="en-US" sz="2400" dirty="0" smtClean="0"/>
              <a:t>Batch</a:t>
            </a:r>
            <a:endParaRPr lang="en-US" sz="2400" dirty="0"/>
          </a:p>
          <a:p>
            <a:pPr lvl="1"/>
            <a:r>
              <a:rPr lang="en-US" sz="2400" dirty="0" smtClean="0"/>
              <a:t>Document</a:t>
            </a:r>
            <a:endParaRPr lang="en-US" sz="2400" dirty="0" smtClean="0"/>
          </a:p>
          <a:p>
            <a:pPr lvl="1"/>
            <a:r>
              <a:rPr lang="en-US" sz="2400" dirty="0" smtClean="0"/>
              <a:t>Message</a:t>
            </a:r>
            <a:endParaRPr lang="en-US" sz="2400" dirty="0" smtClean="0"/>
          </a:p>
        </p:txBody>
      </p:sp>
      <p:sp>
        <p:nvSpPr>
          <p:cNvPr id="4" name="AutoShape 7"/>
          <p:cNvSpPr>
            <a:spLocks/>
          </p:cNvSpPr>
          <p:nvPr/>
        </p:nvSpPr>
        <p:spPr bwMode="auto">
          <a:xfrm>
            <a:off x="5364089" y="3293888"/>
            <a:ext cx="2592388" cy="48696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9525" cap="flat">
            <a:solidFill>
              <a:srgbClr val="338FA5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3000" dir="5400000" algn="ctr" rotWithShape="0">
              <a:schemeClr val="bg2">
                <a:alpha val="34999"/>
              </a:schemeClr>
            </a:outerShdw>
          </a:effectLst>
        </p:spPr>
        <p:txBody>
          <a:bodyPr lIns="36000" tIns="0" rIns="0" bIns="0" anchor="t" anchorCtr="0"/>
          <a:lstStyle/>
          <a:p>
            <a:r>
              <a:rPr lang="en-US" dirty="0"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Observation Resource</a:t>
            </a:r>
          </a:p>
        </p:txBody>
      </p:sp>
      <p:sp>
        <p:nvSpPr>
          <p:cNvPr id="7" name="AutoShape 7"/>
          <p:cNvSpPr>
            <a:spLocks/>
          </p:cNvSpPr>
          <p:nvPr/>
        </p:nvSpPr>
        <p:spPr bwMode="auto">
          <a:xfrm>
            <a:off x="5365677" y="3860030"/>
            <a:ext cx="2592388" cy="48696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9525" cap="flat">
            <a:solidFill>
              <a:srgbClr val="338FA5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3000" dir="5400000" algn="ctr" rotWithShape="0">
              <a:schemeClr val="bg2">
                <a:alpha val="34999"/>
              </a:schemeClr>
            </a:outerShdw>
          </a:effectLst>
        </p:spPr>
        <p:txBody>
          <a:bodyPr lIns="36000" tIns="0" rIns="0" bIns="0" anchor="t" anchorCtr="0"/>
          <a:lstStyle/>
          <a:p>
            <a:r>
              <a:rPr lang="en-US" dirty="0"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Device Resource</a:t>
            </a:r>
          </a:p>
        </p:txBody>
      </p:sp>
      <p:sp>
        <p:nvSpPr>
          <p:cNvPr id="8" name="AutoShape 7"/>
          <p:cNvSpPr>
            <a:spLocks/>
          </p:cNvSpPr>
          <p:nvPr/>
        </p:nvSpPr>
        <p:spPr bwMode="auto">
          <a:xfrm>
            <a:off x="5389828" y="5041725"/>
            <a:ext cx="2592388" cy="48696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9525" cap="flat">
            <a:solidFill>
              <a:srgbClr val="338FA5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3000" dir="5400000" algn="ctr" rotWithShape="0">
              <a:schemeClr val="bg2">
                <a:alpha val="34999"/>
              </a:schemeClr>
            </a:outerShdw>
          </a:effectLst>
        </p:spPr>
        <p:txBody>
          <a:bodyPr lIns="36000" tIns="0" rIns="0" bIns="0" anchor="t" anchorCtr="0"/>
          <a:lstStyle/>
          <a:p>
            <a:r>
              <a:rPr lang="en-US" dirty="0"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Condition Resource</a:t>
            </a:r>
          </a:p>
        </p:txBody>
      </p:sp>
      <p:sp>
        <p:nvSpPr>
          <p:cNvPr id="9" name="AutoShape 7"/>
          <p:cNvSpPr>
            <a:spLocks/>
          </p:cNvSpPr>
          <p:nvPr/>
        </p:nvSpPr>
        <p:spPr bwMode="auto">
          <a:xfrm>
            <a:off x="5389828" y="4442841"/>
            <a:ext cx="2592388" cy="48696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9525" cap="flat">
            <a:solidFill>
              <a:srgbClr val="338FA5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3000" dir="5400000" algn="ctr" rotWithShape="0">
              <a:schemeClr val="bg2">
                <a:alpha val="34999"/>
              </a:schemeClr>
            </a:outerShdw>
          </a:effectLst>
        </p:spPr>
        <p:txBody>
          <a:bodyPr lIns="36000" tIns="0" rIns="0" bIns="0" anchor="t" anchorCtr="0"/>
          <a:lstStyle/>
          <a:p>
            <a:r>
              <a:rPr lang="en-US" dirty="0"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List Resource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88257" y="26914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130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Z" b="0" dirty="0" smtClean="0"/>
              <a:t>REST (API)</a:t>
            </a:r>
            <a:endParaRPr lang="en-US" b="0" dirty="0">
              <a:solidFill>
                <a:schemeClr val="accent6"/>
              </a:solidFill>
            </a:endParaRPr>
          </a:p>
        </p:txBody>
      </p:sp>
      <p:sp>
        <p:nvSpPr>
          <p:cNvPr id="17" name="Content Placeholder 5"/>
          <p:cNvSpPr>
            <a:spLocks noGrp="1"/>
          </p:cNvSpPr>
          <p:nvPr>
            <p:ph idx="1"/>
          </p:nvPr>
        </p:nvSpPr>
        <p:spPr>
          <a:xfrm>
            <a:off x="609946" y="2060848"/>
            <a:ext cx="7822552" cy="3676214"/>
          </a:xfrm>
        </p:spPr>
        <p:txBody>
          <a:bodyPr/>
          <a:lstStyle/>
          <a:p>
            <a:r>
              <a:rPr lang="en-AU" sz="1600" dirty="0"/>
              <a:t>“Representational State Transfer” – an architecture for how to connect systems in real time</a:t>
            </a:r>
          </a:p>
          <a:p>
            <a:r>
              <a:rPr lang="en-AU" sz="1600" dirty="0"/>
              <a:t>Uses HTTP/S</a:t>
            </a:r>
          </a:p>
          <a:p>
            <a:r>
              <a:rPr lang="en-AU" sz="1600" dirty="0"/>
              <a:t>Simple to use</a:t>
            </a:r>
          </a:p>
          <a:p>
            <a:r>
              <a:rPr lang="en-AU" sz="1600" dirty="0"/>
              <a:t>Very commonly used outside of healthcare – especially mobile</a:t>
            </a:r>
          </a:p>
          <a:p>
            <a:r>
              <a:rPr lang="en-AU" sz="1600" dirty="0" smtClean="0"/>
              <a:t>For </a:t>
            </a:r>
            <a:r>
              <a:rPr lang="en-AU" sz="1600" dirty="0"/>
              <a:t>simple interactions</a:t>
            </a:r>
          </a:p>
          <a:p>
            <a:pPr lvl="1"/>
            <a:r>
              <a:rPr lang="en-AU" sz="1400" dirty="0"/>
              <a:t>Create</a:t>
            </a:r>
          </a:p>
          <a:p>
            <a:pPr lvl="1"/>
            <a:r>
              <a:rPr lang="en-AU" sz="1400" dirty="0"/>
              <a:t>Read (&amp; Query)</a:t>
            </a:r>
          </a:p>
          <a:p>
            <a:pPr lvl="1"/>
            <a:r>
              <a:rPr lang="en-AU" sz="1400" dirty="0"/>
              <a:t>Update </a:t>
            </a:r>
          </a:p>
          <a:p>
            <a:pPr lvl="1"/>
            <a:r>
              <a:rPr lang="en-AU" sz="1400" dirty="0"/>
              <a:t>Delete</a:t>
            </a:r>
          </a:p>
          <a:p>
            <a:r>
              <a:rPr lang="en-AU" sz="1600" dirty="0"/>
              <a:t>A lot of tooling / experience available</a:t>
            </a:r>
          </a:p>
        </p:txBody>
      </p:sp>
    </p:spTree>
    <p:extLst>
      <p:ext uri="{BB962C8B-B14F-4D97-AF65-F5344CB8AC3E}">
        <p14:creationId xmlns:p14="http://schemas.microsoft.com/office/powerpoint/2010/main" val="1303321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 paradigm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946" y="1988840"/>
            <a:ext cx="7822552" cy="3748222"/>
          </a:xfrm>
        </p:spPr>
        <p:txBody>
          <a:bodyPr/>
          <a:lstStyle/>
          <a:p>
            <a:r>
              <a:rPr lang="en-US" sz="1800" dirty="0" smtClean="0"/>
              <a:t>Summary at a point in time</a:t>
            </a:r>
          </a:p>
          <a:p>
            <a:r>
              <a:rPr lang="en-US" sz="1800" dirty="0" smtClean="0"/>
              <a:t>Part of record</a:t>
            </a:r>
          </a:p>
          <a:p>
            <a:r>
              <a:rPr lang="en-US" sz="1800" dirty="0" smtClean="0"/>
              <a:t>Very common</a:t>
            </a:r>
          </a:p>
          <a:p>
            <a:r>
              <a:rPr lang="en-US" sz="1800" dirty="0" smtClean="0"/>
              <a:t>CDA</a:t>
            </a:r>
          </a:p>
          <a:p>
            <a:pPr lvl="1"/>
            <a:r>
              <a:rPr lang="en-US" sz="1800" dirty="0" smtClean="0"/>
              <a:t>CDA on FHIR</a:t>
            </a:r>
          </a:p>
        </p:txBody>
      </p:sp>
    </p:spTree>
    <p:extLst>
      <p:ext uri="{BB962C8B-B14F-4D97-AF65-F5344CB8AC3E}">
        <p14:creationId xmlns:p14="http://schemas.microsoft.com/office/powerpoint/2010/main" val="130229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539552" y="1988840"/>
            <a:ext cx="4392488" cy="4032448"/>
          </a:xfrm>
          <a:prstGeom prst="rect">
            <a:avLst/>
          </a:prstGeom>
          <a:solidFill>
            <a:srgbClr val="FFFF66">
              <a:alpha val="51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Documents – are bundles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1" y="5584825"/>
            <a:ext cx="720725" cy="166688"/>
          </a:xfrm>
          <a:prstGeom prst="rect">
            <a:avLst/>
          </a:prstGeom>
        </p:spPr>
        <p:txBody>
          <a:bodyPr/>
          <a:lstStyle/>
          <a:p>
            <a:fld id="{2CD36790-EF9F-4521-A783-189BE19EEE4B}" type="slidenum">
              <a:rPr lang="en-US" smtClean="0"/>
              <a:pPr/>
              <a:t>59</a:t>
            </a:fld>
            <a:endParaRPr lang="en-US"/>
          </a:p>
        </p:txBody>
      </p:sp>
      <p:sp>
        <p:nvSpPr>
          <p:cNvPr id="13" name="AutoShape 7"/>
          <p:cNvSpPr>
            <a:spLocks/>
          </p:cNvSpPr>
          <p:nvPr/>
        </p:nvSpPr>
        <p:spPr bwMode="auto">
          <a:xfrm>
            <a:off x="1420473" y="3365897"/>
            <a:ext cx="2592388" cy="48696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9525" cap="flat">
            <a:solidFill>
              <a:srgbClr val="338FA5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3000" dir="5400000" algn="ctr" rotWithShape="0">
              <a:schemeClr val="bg2">
                <a:alpha val="34999"/>
              </a:schemeClr>
            </a:outerShdw>
          </a:effectLst>
        </p:spPr>
        <p:txBody>
          <a:bodyPr lIns="36000" tIns="0" rIns="0" bIns="0" anchor="ctr" anchorCtr="0"/>
          <a:lstStyle/>
          <a:p>
            <a:r>
              <a:rPr lang="en-US" dirty="0"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Observation Resource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62000" y="2132857"/>
            <a:ext cx="3505200" cy="11410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>
            <a:solidFill>
              <a:srgbClr val="338FA5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3000" dir="5400000" algn="ctr" rotWithShape="0">
              <a:schemeClr val="bg2">
                <a:alpha val="34999"/>
              </a:schemeClr>
            </a:outerShdw>
          </a:effectLst>
        </p:spPr>
        <p:txBody>
          <a:bodyPr lIns="36000" tIns="0" rIns="0" bIns="0" anchor="t" anchorCtr="0"/>
          <a:lstStyle>
            <a:defPPr>
              <a:defRPr lang="en-US"/>
            </a:defPPr>
            <a:lvl1pPr>
              <a:defRPr sz="1800">
                <a:effectLst>
                  <a:outerShdw blurRad="38100" dist="38100" dir="2700000" algn="tl">
                    <a:srgbClr val="FFFFFF"/>
                  </a:outerShdw>
                </a:effectLst>
                <a:latin typeface="Calibri" charset="0"/>
                <a:ea typeface="ＭＳ Ｐゴシック" charset="0"/>
                <a:cs typeface="Calibri" charset="0"/>
              </a:defRPr>
            </a:lvl1pPr>
          </a:lstStyle>
          <a:p>
            <a:r>
              <a:rPr lang="en-US" dirty="0">
                <a:effectLst/>
              </a:rPr>
              <a:t>Composition Resource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45096" y="2846953"/>
            <a:ext cx="990600" cy="261026"/>
          </a:xfrm>
          <a:prstGeom prst="rect">
            <a:avLst/>
          </a:prstGeom>
          <a:solidFill>
            <a:srgbClr val="FEF0CD"/>
          </a:solidFill>
          <a:ln w="9525" cap="flat">
            <a:solidFill>
              <a:srgbClr val="338FA5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3000" dir="5400000" algn="ctr" rotWithShape="0">
              <a:schemeClr val="bg2">
                <a:alpha val="34999"/>
              </a:schemeClr>
            </a:outerShdw>
          </a:effectLst>
        </p:spPr>
        <p:txBody>
          <a:bodyPr lIns="36000" tIns="0" rIns="0" bIns="0" anchor="t" anchorCtr="0"/>
          <a:lstStyle>
            <a:defPPr>
              <a:defRPr lang="en-US"/>
            </a:defPPr>
            <a:lvl1pPr>
              <a:defRPr sz="1800">
                <a:effectLst>
                  <a:outerShdw blurRad="38100" dist="38100" dir="2700000" algn="tl">
                    <a:srgbClr val="FFFFFF"/>
                  </a:outerShdw>
                </a:effectLst>
                <a:latin typeface="Calibri" charset="0"/>
                <a:ea typeface="ＭＳ Ｐゴシック" charset="0"/>
                <a:cs typeface="Calibri" charset="0"/>
              </a:defRPr>
            </a:lvl1pPr>
          </a:lstStyle>
          <a:p>
            <a:r>
              <a:rPr lang="en-US" dirty="0"/>
              <a:t>Section</a:t>
            </a:r>
          </a:p>
        </p:txBody>
      </p:sp>
      <p:sp>
        <p:nvSpPr>
          <p:cNvPr id="26" name="AutoShape 7"/>
          <p:cNvSpPr>
            <a:spLocks/>
          </p:cNvSpPr>
          <p:nvPr/>
        </p:nvSpPr>
        <p:spPr bwMode="auto">
          <a:xfrm>
            <a:off x="1422061" y="3950146"/>
            <a:ext cx="2592388" cy="48696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9525" cap="flat">
            <a:solidFill>
              <a:srgbClr val="338FA5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3000" dir="5400000" algn="ctr" rotWithShape="0">
              <a:schemeClr val="bg2">
                <a:alpha val="34999"/>
              </a:schemeClr>
            </a:outerShdw>
          </a:effectLst>
        </p:spPr>
        <p:txBody>
          <a:bodyPr lIns="36000" tIns="0" rIns="0" bIns="0" anchor="ctr" anchorCtr="0"/>
          <a:lstStyle/>
          <a:p>
            <a:r>
              <a:rPr lang="en-US" dirty="0"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Device Resource</a:t>
            </a:r>
          </a:p>
        </p:txBody>
      </p:sp>
      <p:sp>
        <p:nvSpPr>
          <p:cNvPr id="27" name="AutoShape 7"/>
          <p:cNvSpPr>
            <a:spLocks/>
          </p:cNvSpPr>
          <p:nvPr/>
        </p:nvSpPr>
        <p:spPr bwMode="auto">
          <a:xfrm>
            <a:off x="1446212" y="5113734"/>
            <a:ext cx="2592388" cy="48696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9525" cap="flat">
            <a:solidFill>
              <a:srgbClr val="338FA5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3000" dir="5400000" algn="ctr" rotWithShape="0">
              <a:schemeClr val="bg2">
                <a:alpha val="34999"/>
              </a:schemeClr>
            </a:outerShdw>
          </a:effectLst>
        </p:spPr>
        <p:txBody>
          <a:bodyPr lIns="36000" tIns="0" rIns="0" bIns="0" anchor="ctr" anchorCtr="0"/>
          <a:lstStyle/>
          <a:p>
            <a:r>
              <a:rPr lang="en-US" dirty="0"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Condition Resource</a:t>
            </a:r>
          </a:p>
        </p:txBody>
      </p:sp>
      <p:sp>
        <p:nvSpPr>
          <p:cNvPr id="28" name="AutoShape 7"/>
          <p:cNvSpPr>
            <a:spLocks/>
          </p:cNvSpPr>
          <p:nvPr/>
        </p:nvSpPr>
        <p:spPr bwMode="auto">
          <a:xfrm>
            <a:off x="1446212" y="4514850"/>
            <a:ext cx="2592388" cy="48696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9525" cap="flat">
            <a:solidFill>
              <a:srgbClr val="338FA5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3000" dir="5400000" algn="ctr" rotWithShape="0">
              <a:schemeClr val="bg2">
                <a:alpha val="34999"/>
              </a:schemeClr>
            </a:outerShdw>
          </a:effectLst>
        </p:spPr>
        <p:txBody>
          <a:bodyPr lIns="36000" tIns="0" rIns="0" bIns="0" anchor="ctr" anchorCtr="0"/>
          <a:lstStyle/>
          <a:p>
            <a:r>
              <a:rPr lang="en-US" dirty="0"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List Resource</a:t>
            </a:r>
          </a:p>
        </p:txBody>
      </p:sp>
      <p:sp>
        <p:nvSpPr>
          <p:cNvPr id="30" name="AutoShape 16"/>
          <p:cNvSpPr>
            <a:spLocks/>
          </p:cNvSpPr>
          <p:nvPr/>
        </p:nvSpPr>
        <p:spPr bwMode="auto">
          <a:xfrm rot="16200000" flipH="1">
            <a:off x="408263" y="3709496"/>
            <a:ext cx="1707375" cy="390300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noFill/>
          <a:ln w="28575" cap="flat">
            <a:solidFill>
              <a:srgbClr val="3891A7"/>
            </a:solidFill>
            <a:prstDash val="solid"/>
            <a:round/>
            <a:headEnd type="none" w="med" len="med"/>
            <a:tailEnd type="triangle" w="med" len="med"/>
          </a:ln>
          <a:effectLst>
            <a:outerShdw blurRad="38100" dist="19999" dir="5400000" algn="ctr" rotWithShape="0">
              <a:schemeClr val="bg2">
                <a:alpha val="37999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>
              <a:defRPr/>
            </a:pPr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5105400" y="2104823"/>
            <a:ext cx="2089960" cy="37548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&lt;Bundle&gt;</a:t>
            </a:r>
          </a:p>
          <a:p>
            <a:r>
              <a:rPr lang="en-US" sz="1400" dirty="0"/>
              <a:t>    &lt;entry&gt;</a:t>
            </a:r>
          </a:p>
          <a:p>
            <a:r>
              <a:rPr lang="en-US" sz="1400" dirty="0"/>
              <a:t>          &lt;</a:t>
            </a:r>
            <a:r>
              <a:rPr lang="en-US" sz="1400" b="1" dirty="0"/>
              <a:t>Composition</a:t>
            </a:r>
            <a:r>
              <a:rPr lang="en-US" sz="1400" dirty="0"/>
              <a:t> /&gt;</a:t>
            </a:r>
          </a:p>
          <a:p>
            <a:r>
              <a:rPr lang="en-US" sz="1400" dirty="0"/>
              <a:t>   &lt;/entry&gt; </a:t>
            </a:r>
          </a:p>
          <a:p>
            <a:r>
              <a:rPr lang="en-US" sz="1400" dirty="0"/>
              <a:t>   &lt;entry&gt;</a:t>
            </a:r>
          </a:p>
          <a:p>
            <a:r>
              <a:rPr lang="en-US" sz="1400" dirty="0"/>
              <a:t>          &lt;Observation /&gt;</a:t>
            </a:r>
          </a:p>
          <a:p>
            <a:r>
              <a:rPr lang="en-US" sz="1400" dirty="0"/>
              <a:t>   &lt;/entry&gt;</a:t>
            </a:r>
          </a:p>
          <a:p>
            <a:r>
              <a:rPr lang="en-US" sz="1400" dirty="0"/>
              <a:t>   &lt;entry&gt;</a:t>
            </a:r>
          </a:p>
          <a:p>
            <a:r>
              <a:rPr lang="en-US" sz="1400" dirty="0"/>
              <a:t>          &lt;Device /&gt;</a:t>
            </a:r>
          </a:p>
          <a:p>
            <a:r>
              <a:rPr lang="en-US" sz="1400" dirty="0"/>
              <a:t>   &lt;/entry&gt;</a:t>
            </a:r>
          </a:p>
          <a:p>
            <a:r>
              <a:rPr lang="en-US" sz="1400" dirty="0"/>
              <a:t>   &lt;entry&gt;</a:t>
            </a:r>
          </a:p>
          <a:p>
            <a:r>
              <a:rPr lang="en-US" sz="1400" dirty="0"/>
              <a:t>          &lt;List/&gt;</a:t>
            </a:r>
          </a:p>
          <a:p>
            <a:r>
              <a:rPr lang="en-US" sz="1400" dirty="0"/>
              <a:t>   &lt;/entry&gt;</a:t>
            </a:r>
          </a:p>
          <a:p>
            <a:r>
              <a:rPr lang="en-US" sz="1400" dirty="0"/>
              <a:t>   &lt;entry&gt;</a:t>
            </a:r>
          </a:p>
          <a:p>
            <a:r>
              <a:rPr lang="en-US" sz="1400" dirty="0"/>
              <a:t>          &lt;Condition/&gt;</a:t>
            </a:r>
          </a:p>
          <a:p>
            <a:r>
              <a:rPr lang="en-US" sz="1400" dirty="0"/>
              <a:t>   &lt;/entry&gt;</a:t>
            </a:r>
          </a:p>
          <a:p>
            <a:r>
              <a:rPr lang="en-US" sz="1400" dirty="0"/>
              <a:t>&lt;/Bundle&gt;</a:t>
            </a:r>
          </a:p>
        </p:txBody>
      </p:sp>
      <p:sp>
        <p:nvSpPr>
          <p:cNvPr id="39" name="Freeform 38"/>
          <p:cNvSpPr/>
          <p:nvPr/>
        </p:nvSpPr>
        <p:spPr bwMode="auto">
          <a:xfrm>
            <a:off x="7351572" y="2677887"/>
            <a:ext cx="192228" cy="595993"/>
          </a:xfrm>
          <a:custGeom>
            <a:avLst/>
            <a:gdLst>
              <a:gd name="connsiteX0" fmla="*/ 0 w 589418"/>
              <a:gd name="connsiteY0" fmla="*/ 0 h 794657"/>
              <a:gd name="connsiteX1" fmla="*/ 587829 w 589418"/>
              <a:gd name="connsiteY1" fmla="*/ 424543 h 794657"/>
              <a:gd name="connsiteX2" fmla="*/ 174172 w 589418"/>
              <a:gd name="connsiteY2" fmla="*/ 794657 h 794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9418" h="794657">
                <a:moveTo>
                  <a:pt x="0" y="0"/>
                </a:moveTo>
                <a:cubicBezTo>
                  <a:pt x="279400" y="146050"/>
                  <a:pt x="558800" y="292100"/>
                  <a:pt x="587829" y="424543"/>
                </a:cubicBezTo>
                <a:cubicBezTo>
                  <a:pt x="616858" y="556986"/>
                  <a:pt x="239486" y="731157"/>
                  <a:pt x="174172" y="794657"/>
                </a:cubicBezTo>
              </a:path>
            </a:pathLst>
          </a:custGeom>
          <a:ln>
            <a:headEnd type="none" w="med" len="med"/>
            <a:tailEnd type="stealth" w="lg" len="lg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latin typeface="Arial" charset="0"/>
            </a:endParaRPr>
          </a:p>
        </p:txBody>
      </p:sp>
      <p:sp>
        <p:nvSpPr>
          <p:cNvPr id="41" name="Freeform 40"/>
          <p:cNvSpPr/>
          <p:nvPr/>
        </p:nvSpPr>
        <p:spPr bwMode="auto">
          <a:xfrm rot="658787">
            <a:off x="7091616" y="2743338"/>
            <a:ext cx="1214526" cy="1783631"/>
          </a:xfrm>
          <a:custGeom>
            <a:avLst/>
            <a:gdLst>
              <a:gd name="connsiteX0" fmla="*/ 391886 w 1691641"/>
              <a:gd name="connsiteY0" fmla="*/ 0 h 2449286"/>
              <a:gd name="connsiteX1" fmla="*/ 1687286 w 1691641"/>
              <a:gd name="connsiteY1" fmla="*/ 1153886 h 2449286"/>
              <a:gd name="connsiteX2" fmla="*/ 0 w 1691641"/>
              <a:gd name="connsiteY2" fmla="*/ 2449286 h 2449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91641" h="2449286">
                <a:moveTo>
                  <a:pt x="391886" y="0"/>
                </a:moveTo>
                <a:cubicBezTo>
                  <a:pt x="1072243" y="372836"/>
                  <a:pt x="1752600" y="745672"/>
                  <a:pt x="1687286" y="1153886"/>
                </a:cubicBezTo>
                <a:cubicBezTo>
                  <a:pt x="1621972" y="1562100"/>
                  <a:pt x="266700" y="2237015"/>
                  <a:pt x="0" y="2449286"/>
                </a:cubicBezTo>
              </a:path>
            </a:pathLst>
          </a:custGeom>
          <a:ln>
            <a:headEnd type="none" w="med" len="med"/>
            <a:tailEnd type="stealth" w="lg" len="lg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latin typeface="Arial" charset="0"/>
            </a:endParaRPr>
          </a:p>
        </p:txBody>
      </p:sp>
      <p:cxnSp>
        <p:nvCxnSpPr>
          <p:cNvPr id="43" name="Straight Arrow Connector 42"/>
          <p:cNvCxnSpPr/>
          <p:nvPr/>
        </p:nvCxnSpPr>
        <p:spPr bwMode="auto">
          <a:xfrm>
            <a:off x="2483768" y="3042047"/>
            <a:ext cx="0" cy="323850"/>
          </a:xfrm>
          <a:prstGeom prst="straightConnector1">
            <a:avLst/>
          </a:prstGeom>
          <a:noFill/>
          <a:ln w="28575" cap="flat">
            <a:solidFill>
              <a:srgbClr val="3891A7"/>
            </a:solidFill>
            <a:prstDash val="solid"/>
            <a:round/>
            <a:headEnd type="none" w="med" len="med"/>
            <a:tailEnd type="triangle" w="med" len="med"/>
          </a:ln>
          <a:effectLst>
            <a:outerShdw blurRad="38100" dist="19999" dir="5400000" algn="ctr" rotWithShape="0">
              <a:schemeClr val="bg2">
                <a:alpha val="37999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cxnSp>
      <p:cxnSp>
        <p:nvCxnSpPr>
          <p:cNvPr id="44" name="Straight Arrow Connector 43"/>
          <p:cNvCxnSpPr/>
          <p:nvPr/>
        </p:nvCxnSpPr>
        <p:spPr bwMode="auto">
          <a:xfrm>
            <a:off x="1828800" y="3771901"/>
            <a:ext cx="0" cy="248329"/>
          </a:xfrm>
          <a:prstGeom prst="straightConnector1">
            <a:avLst/>
          </a:prstGeom>
          <a:noFill/>
          <a:ln w="28575" cap="flat">
            <a:solidFill>
              <a:srgbClr val="3891A7"/>
            </a:solidFill>
            <a:prstDash val="solid"/>
            <a:round/>
            <a:headEnd type="none" w="med" len="med"/>
            <a:tailEnd type="triangle" w="med" len="med"/>
          </a:ln>
          <a:effectLst>
            <a:outerShdw blurRad="38100" dist="19999" dir="5400000" algn="ctr" rotWithShape="0">
              <a:schemeClr val="bg2">
                <a:alpha val="37999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cxnSp>
      <p:sp>
        <p:nvSpPr>
          <p:cNvPr id="45" name="Freeform 44"/>
          <p:cNvSpPr/>
          <p:nvPr/>
        </p:nvSpPr>
        <p:spPr bwMode="auto">
          <a:xfrm rot="17992763">
            <a:off x="6420374" y="4663312"/>
            <a:ext cx="556819" cy="557617"/>
          </a:xfrm>
          <a:custGeom>
            <a:avLst/>
            <a:gdLst>
              <a:gd name="connsiteX0" fmla="*/ 446314 w 515556"/>
              <a:gd name="connsiteY0" fmla="*/ 0 h 816429"/>
              <a:gd name="connsiteX1" fmla="*/ 478971 w 515556"/>
              <a:gd name="connsiteY1" fmla="*/ 598715 h 816429"/>
              <a:gd name="connsiteX2" fmla="*/ 0 w 515556"/>
              <a:gd name="connsiteY2" fmla="*/ 816429 h 816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15556" h="816429">
                <a:moveTo>
                  <a:pt x="446314" y="0"/>
                </a:moveTo>
                <a:cubicBezTo>
                  <a:pt x="499835" y="231321"/>
                  <a:pt x="553357" y="462643"/>
                  <a:pt x="478971" y="598715"/>
                </a:cubicBezTo>
                <a:cubicBezTo>
                  <a:pt x="404585" y="734787"/>
                  <a:pt x="52614" y="792843"/>
                  <a:pt x="0" y="816429"/>
                </a:cubicBezTo>
              </a:path>
            </a:pathLst>
          </a:custGeom>
          <a:ln>
            <a:headEnd type="none" w="med" len="med"/>
            <a:tailEnd type="stealth" w="lg" len="lg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2024472" y="2360899"/>
            <a:ext cx="990600" cy="283102"/>
          </a:xfrm>
          <a:prstGeom prst="rect">
            <a:avLst/>
          </a:prstGeom>
          <a:solidFill>
            <a:srgbClr val="FEF0CD"/>
          </a:solidFill>
          <a:ln w="9525" cap="flat">
            <a:solidFill>
              <a:srgbClr val="338FA5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3000" dir="5400000" algn="ctr" rotWithShape="0">
              <a:schemeClr val="bg2">
                <a:alpha val="34999"/>
              </a:schemeClr>
            </a:outerShdw>
          </a:effectLst>
        </p:spPr>
        <p:txBody>
          <a:bodyPr lIns="36000" tIns="0" rIns="0" bIns="0" anchor="t" anchorCtr="0"/>
          <a:lstStyle>
            <a:defPPr>
              <a:defRPr lang="en-US"/>
            </a:defPPr>
            <a:lvl1pPr>
              <a:defRPr sz="1800">
                <a:effectLst>
                  <a:outerShdw blurRad="38100" dist="38100" dir="2700000" algn="tl">
                    <a:srgbClr val="FFFFFF"/>
                  </a:outerShdw>
                </a:effectLst>
                <a:latin typeface="Calibri" charset="0"/>
                <a:ea typeface="ＭＳ Ｐゴシック" charset="0"/>
                <a:cs typeface="Calibri" charset="0"/>
              </a:defRPr>
            </a:lvl1pPr>
          </a:lstStyle>
          <a:p>
            <a:pPr algn="ctr"/>
            <a:r>
              <a:rPr lang="en-US" dirty="0"/>
              <a:t>Attester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845096" y="2360900"/>
            <a:ext cx="990600" cy="316987"/>
          </a:xfrm>
          <a:prstGeom prst="rect">
            <a:avLst/>
          </a:prstGeom>
          <a:solidFill>
            <a:srgbClr val="FEF0CD"/>
          </a:solidFill>
          <a:ln w="9525" cap="flat">
            <a:solidFill>
              <a:srgbClr val="338FA5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3000" dir="5400000" algn="ctr" rotWithShape="0">
              <a:schemeClr val="bg2">
                <a:alpha val="34999"/>
              </a:schemeClr>
            </a:outerShdw>
          </a:effectLst>
        </p:spPr>
        <p:txBody>
          <a:bodyPr lIns="36000" tIns="0" rIns="0" bIns="0" anchor="t" anchorCtr="0"/>
          <a:lstStyle>
            <a:defPPr>
              <a:defRPr lang="en-US"/>
            </a:defPPr>
            <a:lvl1pPr>
              <a:defRPr sz="1800">
                <a:effectLst>
                  <a:outerShdw blurRad="38100" dist="38100" dir="2700000" algn="tl">
                    <a:srgbClr val="FFFFFF"/>
                  </a:outerShdw>
                </a:effectLst>
                <a:latin typeface="Calibri" charset="0"/>
                <a:ea typeface="ＭＳ Ｐゴシック" charset="0"/>
                <a:cs typeface="Calibri" charset="0"/>
              </a:defRPr>
            </a:lvl1pPr>
          </a:lstStyle>
          <a:p>
            <a:r>
              <a:rPr lang="en-US" dirty="0"/>
              <a:t>Metadata</a:t>
            </a:r>
          </a:p>
        </p:txBody>
      </p:sp>
      <p:cxnSp>
        <p:nvCxnSpPr>
          <p:cNvPr id="33" name="Straight Arrow Connector 32"/>
          <p:cNvCxnSpPr/>
          <p:nvPr/>
        </p:nvCxnSpPr>
        <p:spPr bwMode="auto">
          <a:xfrm>
            <a:off x="1828800" y="4952323"/>
            <a:ext cx="0" cy="248329"/>
          </a:xfrm>
          <a:prstGeom prst="straightConnector1">
            <a:avLst/>
          </a:prstGeom>
          <a:noFill/>
          <a:ln w="28575" cap="flat">
            <a:solidFill>
              <a:srgbClr val="3891A7"/>
            </a:solidFill>
            <a:prstDash val="solid"/>
            <a:round/>
            <a:headEnd type="none" w="med" len="med"/>
            <a:tailEnd type="triangle" w="med" len="med"/>
          </a:ln>
          <a:effectLst>
            <a:outerShdw blurRad="38100" dist="19999" dir="5400000" algn="ctr" rotWithShape="0">
              <a:schemeClr val="bg2">
                <a:alpha val="37999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cxnSp>
      <p:sp>
        <p:nvSpPr>
          <p:cNvPr id="34" name="Freeform 33"/>
          <p:cNvSpPr/>
          <p:nvPr/>
        </p:nvSpPr>
        <p:spPr bwMode="auto">
          <a:xfrm rot="1822276">
            <a:off x="7105194" y="3397330"/>
            <a:ext cx="344628" cy="577453"/>
          </a:xfrm>
          <a:custGeom>
            <a:avLst/>
            <a:gdLst>
              <a:gd name="connsiteX0" fmla="*/ 0 w 589418"/>
              <a:gd name="connsiteY0" fmla="*/ 0 h 794657"/>
              <a:gd name="connsiteX1" fmla="*/ 587829 w 589418"/>
              <a:gd name="connsiteY1" fmla="*/ 424543 h 794657"/>
              <a:gd name="connsiteX2" fmla="*/ 174172 w 589418"/>
              <a:gd name="connsiteY2" fmla="*/ 794657 h 794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9418" h="794657">
                <a:moveTo>
                  <a:pt x="0" y="0"/>
                </a:moveTo>
                <a:cubicBezTo>
                  <a:pt x="279400" y="146050"/>
                  <a:pt x="558800" y="292100"/>
                  <a:pt x="587829" y="424543"/>
                </a:cubicBezTo>
                <a:cubicBezTo>
                  <a:pt x="616858" y="556986"/>
                  <a:pt x="239486" y="731157"/>
                  <a:pt x="174172" y="794657"/>
                </a:cubicBezTo>
              </a:path>
            </a:pathLst>
          </a:custGeom>
          <a:ln>
            <a:headEnd type="none" w="med" len="med"/>
            <a:tailEnd type="stealth" w="lg" len="lg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latin typeface="Arial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203848" y="2360899"/>
            <a:ext cx="990600" cy="283102"/>
          </a:xfrm>
          <a:prstGeom prst="rect">
            <a:avLst/>
          </a:prstGeom>
          <a:solidFill>
            <a:srgbClr val="FEF0CD"/>
          </a:solidFill>
          <a:ln w="9525" cap="flat">
            <a:solidFill>
              <a:srgbClr val="338FA5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3000" dir="5400000" algn="ctr" rotWithShape="0">
              <a:schemeClr val="bg2">
                <a:alpha val="34999"/>
              </a:schemeClr>
            </a:outerShdw>
          </a:effectLst>
        </p:spPr>
        <p:txBody>
          <a:bodyPr lIns="36000" tIns="0" rIns="0" bIns="0" anchor="t" anchorCtr="0"/>
          <a:lstStyle>
            <a:defPPr>
              <a:defRPr lang="en-US"/>
            </a:defPPr>
            <a:lvl1pPr>
              <a:defRPr sz="1800">
                <a:effectLst>
                  <a:outerShdw blurRad="38100" dist="38100" dir="2700000" algn="tl">
                    <a:srgbClr val="FFFFFF"/>
                  </a:outerShdw>
                </a:effectLst>
                <a:latin typeface="Calibri" charset="0"/>
                <a:ea typeface="ＭＳ Ｐゴシック" charset="0"/>
                <a:cs typeface="Calibri" charset="0"/>
              </a:defRPr>
            </a:lvl1pPr>
          </a:lstStyle>
          <a:p>
            <a:r>
              <a:rPr lang="en-US" dirty="0"/>
              <a:t>Section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051720" y="2846953"/>
            <a:ext cx="990600" cy="261026"/>
          </a:xfrm>
          <a:prstGeom prst="rect">
            <a:avLst/>
          </a:prstGeom>
          <a:solidFill>
            <a:srgbClr val="FEF0CD"/>
          </a:solidFill>
          <a:ln w="9525" cap="flat">
            <a:solidFill>
              <a:srgbClr val="338FA5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3000" dir="5400000" algn="ctr" rotWithShape="0">
              <a:schemeClr val="bg2">
                <a:alpha val="34999"/>
              </a:schemeClr>
            </a:outerShdw>
          </a:effectLst>
        </p:spPr>
        <p:txBody>
          <a:bodyPr lIns="36000" tIns="0" rIns="0" bIns="0" anchor="t" anchorCtr="0"/>
          <a:lstStyle>
            <a:defPPr>
              <a:defRPr lang="en-US"/>
            </a:defPPr>
            <a:lvl1pPr>
              <a:defRPr sz="1800">
                <a:effectLst>
                  <a:outerShdw blurRad="38100" dist="38100" dir="2700000" algn="tl">
                    <a:srgbClr val="FFFFFF"/>
                  </a:outerShdw>
                </a:effectLst>
                <a:latin typeface="Calibri" charset="0"/>
                <a:ea typeface="ＭＳ Ｐゴシック" charset="0"/>
                <a:cs typeface="Calibri" charset="0"/>
              </a:defRPr>
            </a:lvl1pPr>
          </a:lstStyle>
          <a:p>
            <a:r>
              <a:rPr lang="en-US" dirty="0"/>
              <a:t>Section</a:t>
            </a:r>
          </a:p>
        </p:txBody>
      </p:sp>
      <p:cxnSp>
        <p:nvCxnSpPr>
          <p:cNvPr id="37" name="Elbow Connector 36"/>
          <p:cNvCxnSpPr>
            <a:stCxn id="29" idx="2"/>
            <a:endCxn id="24" idx="0"/>
          </p:cNvCxnSpPr>
          <p:nvPr/>
        </p:nvCxnSpPr>
        <p:spPr bwMode="auto">
          <a:xfrm rot="5400000">
            <a:off x="2418296" y="1566101"/>
            <a:ext cx="202952" cy="2358752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rgbClr val="3891A7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8" name="Elbow Connector 37"/>
          <p:cNvCxnSpPr>
            <a:stCxn id="29" idx="2"/>
            <a:endCxn id="35" idx="0"/>
          </p:cNvCxnSpPr>
          <p:nvPr/>
        </p:nvCxnSpPr>
        <p:spPr bwMode="auto">
          <a:xfrm rot="5400000">
            <a:off x="3021608" y="2169413"/>
            <a:ext cx="202952" cy="1152128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rgbClr val="3891A7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583979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Tutorial objectives: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946" y="1844824"/>
            <a:ext cx="7822552" cy="3892238"/>
          </a:xfrm>
        </p:spPr>
        <p:txBody>
          <a:bodyPr/>
          <a:lstStyle/>
          <a:p>
            <a:r>
              <a:rPr lang="en-US" sz="2800" dirty="0" smtClean="0"/>
              <a:t>You understand the drivers for FHIR, and the benefits</a:t>
            </a:r>
          </a:p>
          <a:p>
            <a:r>
              <a:rPr lang="en-US" sz="2800" dirty="0" smtClean="0"/>
              <a:t>You can describe it to others</a:t>
            </a:r>
          </a:p>
          <a:p>
            <a:r>
              <a:rPr lang="en-US" sz="2800" dirty="0" smtClean="0"/>
              <a:t>You know where to find out more information</a:t>
            </a:r>
          </a:p>
          <a:p>
            <a:r>
              <a:rPr lang="en-US" sz="2800" dirty="0" smtClean="0"/>
              <a:t>You are </a:t>
            </a:r>
            <a:r>
              <a:rPr lang="en-US" sz="2400" dirty="0" smtClean="0"/>
              <a:t>familiar</a:t>
            </a:r>
            <a:r>
              <a:rPr lang="en-US" sz="2800" dirty="0" smtClean="0"/>
              <a:t> with clinFHIR</a:t>
            </a:r>
          </a:p>
          <a:p>
            <a:r>
              <a:rPr lang="en-US" sz="2800" dirty="0" smtClean="0"/>
              <a:t>You can engage with the community</a:t>
            </a:r>
          </a:p>
        </p:txBody>
      </p:sp>
    </p:spTree>
    <p:extLst>
      <p:ext uri="{BB962C8B-B14F-4D97-AF65-F5344CB8AC3E}">
        <p14:creationId xmlns:p14="http://schemas.microsoft.com/office/powerpoint/2010/main" val="199355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Messaging paradigm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946" y="1988840"/>
            <a:ext cx="7822552" cy="3748222"/>
          </a:xfrm>
        </p:spPr>
        <p:txBody>
          <a:bodyPr/>
          <a:lstStyle/>
          <a:p>
            <a:r>
              <a:rPr lang="en-US" sz="1800" dirty="0" smtClean="0"/>
              <a:t>Notification or instruction</a:t>
            </a:r>
          </a:p>
          <a:p>
            <a:r>
              <a:rPr lang="en-US" sz="1800" dirty="0" smtClean="0"/>
              <a:t>Not part of record</a:t>
            </a:r>
          </a:p>
          <a:p>
            <a:r>
              <a:rPr lang="en-US" sz="1800" dirty="0" smtClean="0"/>
              <a:t>HL7 v2</a:t>
            </a:r>
          </a:p>
          <a:p>
            <a:pPr lvl="1"/>
            <a:r>
              <a:rPr lang="en-US" sz="1800" dirty="0" smtClean="0"/>
              <a:t>Good match with FHIR</a:t>
            </a:r>
          </a:p>
          <a:p>
            <a:pPr lvl="2"/>
            <a:r>
              <a:rPr lang="en-US" sz="1800" dirty="0" smtClean="0"/>
              <a:t>Though implementations less common</a:t>
            </a:r>
          </a:p>
          <a:p>
            <a:r>
              <a:rPr lang="en-US" sz="1800" dirty="0" smtClean="0"/>
              <a:t>Work in progress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5272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 bwMode="auto">
          <a:xfrm>
            <a:off x="539552" y="1988840"/>
            <a:ext cx="4392488" cy="4032448"/>
          </a:xfrm>
          <a:prstGeom prst="rect">
            <a:avLst/>
          </a:prstGeom>
          <a:solidFill>
            <a:srgbClr val="FFFF66">
              <a:alpha val="46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Messages – are bundles</a:t>
            </a:r>
            <a:endParaRPr lang="en-GB" dirty="0"/>
          </a:p>
        </p:txBody>
      </p:sp>
      <p:sp>
        <p:nvSpPr>
          <p:cNvPr id="13" name="AutoShape 7"/>
          <p:cNvSpPr>
            <a:spLocks/>
          </p:cNvSpPr>
          <p:nvPr/>
        </p:nvSpPr>
        <p:spPr bwMode="auto">
          <a:xfrm>
            <a:off x="1420473" y="3251597"/>
            <a:ext cx="2592388" cy="48696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9525" cap="flat">
            <a:solidFill>
              <a:srgbClr val="338FA5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3000" dir="5400000" algn="ctr" rotWithShape="0">
              <a:schemeClr val="bg2">
                <a:alpha val="34999"/>
              </a:schemeClr>
            </a:outerShdw>
          </a:effectLst>
        </p:spPr>
        <p:txBody>
          <a:bodyPr lIns="36000" tIns="0" rIns="0" bIns="0" anchor="ctr" anchorCtr="0"/>
          <a:lstStyle/>
          <a:p>
            <a:r>
              <a:rPr lang="en-US" dirty="0"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Observation Resource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62000" y="2228851"/>
            <a:ext cx="2819400" cy="8824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>
            <a:solidFill>
              <a:srgbClr val="338FA5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3000" dir="5400000" algn="ctr" rotWithShape="0">
              <a:schemeClr val="bg2">
                <a:alpha val="34999"/>
              </a:schemeClr>
            </a:outerShdw>
          </a:effectLst>
        </p:spPr>
        <p:txBody>
          <a:bodyPr lIns="36000" tIns="0" rIns="0" bIns="0" anchor="t" anchorCtr="0"/>
          <a:lstStyle>
            <a:defPPr>
              <a:defRPr lang="en-US"/>
            </a:defPPr>
            <a:lvl1pPr>
              <a:defRPr sz="1800">
                <a:effectLst>
                  <a:outerShdw blurRad="38100" dist="38100" dir="2700000" algn="tl">
                    <a:srgbClr val="FFFFFF"/>
                  </a:outerShdw>
                </a:effectLst>
                <a:latin typeface="Calibri" charset="0"/>
                <a:ea typeface="ＭＳ Ｐゴシック" charset="0"/>
                <a:cs typeface="Calibri" charset="0"/>
              </a:defRPr>
            </a:lvl1pPr>
          </a:lstStyle>
          <a:p>
            <a:r>
              <a:rPr lang="en-US" sz="1600" dirty="0" err="1">
                <a:effectLst/>
              </a:rPr>
              <a:t>MessageHeader</a:t>
            </a:r>
            <a:r>
              <a:rPr lang="en-US" sz="1600" dirty="0">
                <a:effectLst/>
              </a:rPr>
              <a:t> Resource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66800" y="2457450"/>
            <a:ext cx="914400" cy="283756"/>
          </a:xfrm>
          <a:prstGeom prst="rect">
            <a:avLst/>
          </a:prstGeom>
          <a:solidFill>
            <a:srgbClr val="FEF0CD"/>
          </a:solidFill>
          <a:ln w="9525" cap="flat">
            <a:solidFill>
              <a:srgbClr val="338FA5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3000" dir="5400000" algn="ctr" rotWithShape="0">
              <a:schemeClr val="bg2">
                <a:alpha val="34999"/>
              </a:schemeClr>
            </a:outerShdw>
          </a:effectLst>
        </p:spPr>
        <p:txBody>
          <a:bodyPr lIns="36000" tIns="0" rIns="0" bIns="0" anchor="t" anchorCtr="0"/>
          <a:lstStyle>
            <a:defPPr>
              <a:defRPr lang="en-US"/>
            </a:defPPr>
            <a:lvl1pPr>
              <a:defRPr sz="1800">
                <a:effectLst>
                  <a:outerShdw blurRad="38100" dist="38100" dir="2700000" algn="tl">
                    <a:srgbClr val="FFFFFF"/>
                  </a:outerShdw>
                </a:effectLst>
                <a:latin typeface="Calibri" charset="0"/>
                <a:ea typeface="ＭＳ Ｐゴシック" charset="0"/>
                <a:cs typeface="Calibri" charset="0"/>
              </a:defRPr>
            </a:lvl1pPr>
          </a:lstStyle>
          <a:p>
            <a:r>
              <a:rPr lang="en-US" dirty="0"/>
              <a:t>source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209802" y="2457450"/>
            <a:ext cx="1110343" cy="283756"/>
          </a:xfrm>
          <a:prstGeom prst="rect">
            <a:avLst/>
          </a:prstGeom>
          <a:solidFill>
            <a:srgbClr val="FEF0CD"/>
          </a:solidFill>
          <a:ln w="9525" cap="flat">
            <a:solidFill>
              <a:srgbClr val="338FA5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3000" dir="5400000" algn="ctr" rotWithShape="0">
              <a:schemeClr val="bg2">
                <a:alpha val="34999"/>
              </a:schemeClr>
            </a:outerShdw>
          </a:effectLst>
        </p:spPr>
        <p:txBody>
          <a:bodyPr lIns="36000" tIns="0" rIns="0" bIns="0" anchor="t" anchorCtr="0"/>
          <a:lstStyle>
            <a:defPPr>
              <a:defRPr lang="en-US"/>
            </a:defPPr>
            <a:lvl1pPr>
              <a:defRPr sz="1800">
                <a:effectLst>
                  <a:outerShdw blurRad="38100" dist="38100" dir="2700000" algn="tl">
                    <a:srgbClr val="FFFFFF"/>
                  </a:outerShdw>
                </a:effectLst>
                <a:latin typeface="Calibri" charset="0"/>
                <a:ea typeface="ＭＳ Ｐゴシック" charset="0"/>
                <a:cs typeface="Calibri" charset="0"/>
              </a:defRPr>
            </a:lvl1pPr>
          </a:lstStyle>
          <a:p>
            <a:r>
              <a:rPr lang="en-US" dirty="0"/>
              <a:t>destination</a:t>
            </a:r>
          </a:p>
        </p:txBody>
      </p:sp>
      <p:sp>
        <p:nvSpPr>
          <p:cNvPr id="26" name="AutoShape 7"/>
          <p:cNvSpPr>
            <a:spLocks/>
          </p:cNvSpPr>
          <p:nvPr/>
        </p:nvSpPr>
        <p:spPr bwMode="auto">
          <a:xfrm>
            <a:off x="1979612" y="3913584"/>
            <a:ext cx="2592388" cy="48696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9525" cap="flat">
            <a:solidFill>
              <a:srgbClr val="338FA5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3000" dir="5400000" algn="ctr" rotWithShape="0">
              <a:schemeClr val="bg2">
                <a:alpha val="34999"/>
              </a:schemeClr>
            </a:outerShdw>
          </a:effectLst>
        </p:spPr>
        <p:txBody>
          <a:bodyPr lIns="36000" tIns="0" rIns="0" bIns="0" anchor="ctr" anchorCtr="0"/>
          <a:lstStyle/>
          <a:p>
            <a:r>
              <a:rPr lang="en-US" dirty="0"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Device Resource</a:t>
            </a:r>
          </a:p>
        </p:txBody>
      </p:sp>
      <p:sp>
        <p:nvSpPr>
          <p:cNvPr id="27" name="AutoShape 7"/>
          <p:cNvSpPr>
            <a:spLocks/>
          </p:cNvSpPr>
          <p:nvPr/>
        </p:nvSpPr>
        <p:spPr bwMode="auto">
          <a:xfrm>
            <a:off x="1446212" y="4999434"/>
            <a:ext cx="2592388" cy="48696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9525" cap="flat">
            <a:solidFill>
              <a:srgbClr val="338FA5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3000" dir="5400000" algn="ctr" rotWithShape="0">
              <a:schemeClr val="bg2">
                <a:alpha val="34999"/>
              </a:schemeClr>
            </a:outerShdw>
          </a:effectLst>
        </p:spPr>
        <p:txBody>
          <a:bodyPr lIns="36000" tIns="0" rIns="0" bIns="0" anchor="ctr" anchorCtr="0"/>
          <a:lstStyle/>
          <a:p>
            <a:r>
              <a:rPr lang="en-US" dirty="0"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Patient Resource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105402" y="2125691"/>
            <a:ext cx="2670923" cy="3570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&lt;Bundle&gt;</a:t>
            </a:r>
          </a:p>
          <a:p>
            <a:r>
              <a:rPr lang="en-US" sz="1600" dirty="0"/>
              <a:t>    &lt;entry&gt;</a:t>
            </a:r>
          </a:p>
          <a:p>
            <a:r>
              <a:rPr lang="en-US" sz="1600" dirty="0"/>
              <a:t>          &lt;</a:t>
            </a:r>
            <a:r>
              <a:rPr lang="en-US" sz="1600" b="1" dirty="0" err="1"/>
              <a:t>MessageHeader</a:t>
            </a:r>
            <a:r>
              <a:rPr lang="en-US" sz="1600" dirty="0"/>
              <a:t> /&gt;</a:t>
            </a:r>
          </a:p>
          <a:p>
            <a:r>
              <a:rPr lang="en-US" sz="1600" dirty="0"/>
              <a:t>   &lt;/entry&gt; </a:t>
            </a:r>
          </a:p>
          <a:p>
            <a:r>
              <a:rPr lang="en-US" sz="1600" dirty="0"/>
              <a:t>   &lt;entry&gt;</a:t>
            </a:r>
          </a:p>
          <a:p>
            <a:r>
              <a:rPr lang="en-US" sz="1600" dirty="0"/>
              <a:t>          &lt;Observation /&gt;</a:t>
            </a:r>
          </a:p>
          <a:p>
            <a:r>
              <a:rPr lang="en-US" sz="1600" dirty="0"/>
              <a:t>   &lt;/entry&gt;</a:t>
            </a:r>
          </a:p>
          <a:p>
            <a:r>
              <a:rPr lang="en-US" sz="1600" dirty="0"/>
              <a:t>   &lt;entry&gt;</a:t>
            </a:r>
          </a:p>
          <a:p>
            <a:r>
              <a:rPr lang="en-US" sz="1600" dirty="0"/>
              <a:t>          &lt;Patient /&gt;</a:t>
            </a:r>
          </a:p>
          <a:p>
            <a:r>
              <a:rPr lang="en-US" sz="1600" dirty="0"/>
              <a:t>   &lt;/entry&gt;</a:t>
            </a:r>
          </a:p>
          <a:p>
            <a:r>
              <a:rPr lang="en-US" sz="1600" dirty="0"/>
              <a:t>   &lt;entry&gt;</a:t>
            </a:r>
          </a:p>
          <a:p>
            <a:r>
              <a:rPr lang="en-US" sz="1600" dirty="0"/>
              <a:t>          &lt;Device /&gt;</a:t>
            </a:r>
          </a:p>
          <a:p>
            <a:r>
              <a:rPr lang="en-US" sz="1600" dirty="0"/>
              <a:t>   &lt;/entry&gt;</a:t>
            </a:r>
          </a:p>
          <a:p>
            <a:r>
              <a:rPr lang="en-US" sz="1600" dirty="0"/>
              <a:t>&lt;/Bundle&gt;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752600" y="2786016"/>
            <a:ext cx="914400" cy="283756"/>
          </a:xfrm>
          <a:prstGeom prst="rect">
            <a:avLst/>
          </a:prstGeom>
          <a:solidFill>
            <a:srgbClr val="FEF0CD"/>
          </a:solidFill>
          <a:ln w="9525" cap="flat">
            <a:solidFill>
              <a:srgbClr val="338FA5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3000" dir="5400000" algn="ctr" rotWithShape="0">
              <a:schemeClr val="bg2">
                <a:alpha val="34999"/>
              </a:schemeClr>
            </a:outerShdw>
          </a:effectLst>
        </p:spPr>
        <p:txBody>
          <a:bodyPr lIns="36000" tIns="0" rIns="0" bIns="0" anchor="t" anchorCtr="0"/>
          <a:lstStyle>
            <a:defPPr>
              <a:defRPr lang="en-US"/>
            </a:defPPr>
            <a:lvl1pPr>
              <a:defRPr sz="1800">
                <a:effectLst>
                  <a:outerShdw blurRad="38100" dist="38100" dir="2700000" algn="tl">
                    <a:srgbClr val="FFFFFF"/>
                  </a:outerShdw>
                </a:effectLst>
                <a:latin typeface="Calibri" charset="0"/>
                <a:ea typeface="ＭＳ Ｐゴシック" charset="0"/>
                <a:cs typeface="Calibri" charset="0"/>
              </a:defRPr>
            </a:lvl1pPr>
          </a:lstStyle>
          <a:p>
            <a:r>
              <a:rPr lang="en-US" dirty="0"/>
              <a:t>event</a:t>
            </a:r>
          </a:p>
        </p:txBody>
      </p:sp>
      <p:cxnSp>
        <p:nvCxnSpPr>
          <p:cNvPr id="33" name="Straight Arrow Connector 32"/>
          <p:cNvCxnSpPr/>
          <p:nvPr/>
        </p:nvCxnSpPr>
        <p:spPr bwMode="auto">
          <a:xfrm>
            <a:off x="3048000" y="2975883"/>
            <a:ext cx="0" cy="369007"/>
          </a:xfrm>
          <a:prstGeom prst="straightConnector1">
            <a:avLst/>
          </a:prstGeom>
          <a:noFill/>
          <a:ln w="25400" cap="flat">
            <a:solidFill>
              <a:srgbClr val="3891A7"/>
            </a:solidFill>
            <a:prstDash val="solid"/>
            <a:round/>
            <a:headEnd type="none" w="med" len="med"/>
            <a:tailEnd type="arrow" w="sm" len="sm"/>
          </a:ln>
          <a:effectLst>
            <a:outerShdw blurRad="38100" dist="19999" dir="5400000" algn="ctr" rotWithShape="0">
              <a:schemeClr val="bg2">
                <a:alpha val="37999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cxnSp>
      <p:cxnSp>
        <p:nvCxnSpPr>
          <p:cNvPr id="34" name="Straight Arrow Connector 33"/>
          <p:cNvCxnSpPr/>
          <p:nvPr/>
        </p:nvCxnSpPr>
        <p:spPr bwMode="auto">
          <a:xfrm>
            <a:off x="3200400" y="3631495"/>
            <a:ext cx="0" cy="369007"/>
          </a:xfrm>
          <a:prstGeom prst="straightConnector1">
            <a:avLst/>
          </a:prstGeom>
          <a:noFill/>
          <a:ln w="25400" cap="flat">
            <a:solidFill>
              <a:srgbClr val="3891A7"/>
            </a:solidFill>
            <a:prstDash val="solid"/>
            <a:round/>
            <a:headEnd type="none" w="med" len="med"/>
            <a:tailEnd type="arrow" w="sm" len="sm"/>
          </a:ln>
          <a:effectLst>
            <a:outerShdw blurRad="38100" dist="19999" dir="5400000" algn="ctr" rotWithShape="0">
              <a:schemeClr val="bg2">
                <a:alpha val="37999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cxnSp>
      <p:cxnSp>
        <p:nvCxnSpPr>
          <p:cNvPr id="18" name="Straight Arrow Connector 17"/>
          <p:cNvCxnSpPr/>
          <p:nvPr/>
        </p:nvCxnSpPr>
        <p:spPr bwMode="auto">
          <a:xfrm>
            <a:off x="1600200" y="3714750"/>
            <a:ext cx="0" cy="1388680"/>
          </a:xfrm>
          <a:prstGeom prst="straightConnector1">
            <a:avLst/>
          </a:prstGeom>
          <a:noFill/>
          <a:ln w="25400" cap="flat">
            <a:solidFill>
              <a:srgbClr val="3891A7"/>
            </a:solidFill>
            <a:prstDash val="solid"/>
            <a:round/>
            <a:headEnd type="none" w="med" len="med"/>
            <a:tailEnd type="arrow" w="sm" len="sm"/>
          </a:ln>
          <a:effectLst>
            <a:outerShdw blurRad="38100" dist="19999" dir="5400000" algn="ctr" rotWithShape="0">
              <a:schemeClr val="bg2">
                <a:alpha val="37999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163148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0" dirty="0" smtClean="0"/>
              <a:t>Documents and Messages</a:t>
            </a:r>
            <a:endParaRPr lang="en-US" b="0" dirty="0">
              <a:solidFill>
                <a:schemeClr val="accent6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105958"/>
            <a:ext cx="4963760" cy="166594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554" y="2114551"/>
            <a:ext cx="2135069" cy="3680461"/>
          </a:xfrm>
          <a:prstGeom prst="rect">
            <a:avLst/>
          </a:prstGeom>
        </p:spPr>
      </p:pic>
      <p:pic>
        <p:nvPicPr>
          <p:cNvPr id="2" name="Picture 1" descr="Screen Shot 2016-07-05 at 8.20.15 a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642" y="3771900"/>
            <a:ext cx="3737103" cy="190883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185852" y="3461115"/>
            <a:ext cx="1846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200" dirty="0"/>
          </a:p>
        </p:txBody>
      </p:sp>
      <p:sp>
        <p:nvSpPr>
          <p:cNvPr id="8" name="Rectangle 7"/>
          <p:cNvSpPr/>
          <p:nvPr/>
        </p:nvSpPr>
        <p:spPr bwMode="auto">
          <a:xfrm>
            <a:off x="6098939" y="1938557"/>
            <a:ext cx="2110684" cy="4032448"/>
          </a:xfrm>
          <a:prstGeom prst="rect">
            <a:avLst/>
          </a:prstGeom>
          <a:solidFill>
            <a:srgbClr val="FFFF66">
              <a:alpha val="11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977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Services / Operations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946" y="2060848"/>
            <a:ext cx="7822552" cy="3676214"/>
          </a:xfrm>
        </p:spPr>
        <p:txBody>
          <a:bodyPr/>
          <a:lstStyle/>
          <a:p>
            <a:r>
              <a:rPr lang="en-US" dirty="0" smtClean="0"/>
              <a:t>For more complex server side logic</a:t>
            </a:r>
          </a:p>
          <a:p>
            <a:r>
              <a:rPr lang="en-US" smtClean="0"/>
              <a:t>Can be Real-time</a:t>
            </a:r>
            <a:endParaRPr lang="en-US" dirty="0" smtClean="0"/>
          </a:p>
          <a:p>
            <a:r>
              <a:rPr lang="en-US" dirty="0" smtClean="0"/>
              <a:t>Key part of ecosystem</a:t>
            </a:r>
          </a:p>
          <a:p>
            <a:r>
              <a:rPr lang="en-US" dirty="0" smtClean="0"/>
              <a:t>E.g.</a:t>
            </a:r>
          </a:p>
          <a:p>
            <a:pPr lvl="1"/>
            <a:r>
              <a:rPr lang="en-US" dirty="0" smtClean="0"/>
              <a:t>Prescribing with Decision Support</a:t>
            </a:r>
          </a:p>
          <a:p>
            <a:pPr lvl="1"/>
            <a:r>
              <a:rPr lang="en-US" dirty="0" smtClean="0"/>
              <a:t>Terminology</a:t>
            </a:r>
          </a:p>
          <a:p>
            <a:pPr lvl="1"/>
            <a:r>
              <a:rPr lang="en-US" dirty="0" smtClean="0"/>
              <a:t>Immunization protocols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879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FHIR Operations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946" y="2276872"/>
            <a:ext cx="7822552" cy="3460190"/>
          </a:xfrm>
        </p:spPr>
        <p:txBody>
          <a:bodyPr/>
          <a:lstStyle/>
          <a:p>
            <a:r>
              <a:rPr lang="en-US" dirty="0" smtClean="0"/>
              <a:t>When more complex server logic required than simple CRUD</a:t>
            </a:r>
          </a:p>
          <a:p>
            <a:pPr lvl="1"/>
            <a:r>
              <a:rPr lang="en-US" dirty="0" smtClean="0"/>
              <a:t>Midway between REST &amp; SOAP</a:t>
            </a:r>
          </a:p>
          <a:p>
            <a:r>
              <a:rPr lang="en-US" dirty="0" smtClean="0"/>
              <a:t>Some defined in spec. e.g.:</a:t>
            </a:r>
          </a:p>
          <a:p>
            <a:pPr lvl="1"/>
            <a:r>
              <a:rPr lang="en-US" dirty="0" smtClean="0"/>
              <a:t>Get all data for a patient</a:t>
            </a:r>
          </a:p>
          <a:p>
            <a:pPr lvl="1"/>
            <a:r>
              <a:rPr lang="en-US" dirty="0" smtClean="0"/>
              <a:t>Expand/filter terminology</a:t>
            </a:r>
          </a:p>
          <a:p>
            <a:pPr lvl="1"/>
            <a:r>
              <a:rPr lang="en-US" dirty="0" smtClean="0"/>
              <a:t>CDS services</a:t>
            </a:r>
          </a:p>
          <a:p>
            <a:r>
              <a:rPr lang="en-US" dirty="0" smtClean="0"/>
              <a:t>Can define custom services</a:t>
            </a:r>
          </a:p>
          <a:p>
            <a:pPr lvl="1"/>
            <a:r>
              <a:rPr lang="en-US" dirty="0" smtClean="0"/>
              <a:t>Still using FHIR resources</a:t>
            </a:r>
          </a:p>
          <a:p>
            <a:pPr lvl="1"/>
            <a:r>
              <a:rPr lang="en-US" dirty="0" smtClean="0"/>
              <a:t>Resources to define / inputs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095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Z" b="0" dirty="0" smtClean="0"/>
              <a:t>Regardless of paradigm, the content is the same</a:t>
            </a:r>
            <a:endParaRPr lang="en-US" b="0" dirty="0">
              <a:solidFill>
                <a:schemeClr val="accent6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Right Arrow 1"/>
          <p:cNvSpPr/>
          <p:nvPr/>
        </p:nvSpPr>
        <p:spPr>
          <a:xfrm rot="1739413">
            <a:off x="2791042" y="2921611"/>
            <a:ext cx="919723" cy="496542"/>
          </a:xfrm>
          <a:prstGeom prst="rightArrow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Message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126" y="3658028"/>
            <a:ext cx="1314023" cy="131402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374" y="2320611"/>
            <a:ext cx="1270766" cy="127076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3563" y="2577152"/>
            <a:ext cx="2039465" cy="203946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611009" y="4282568"/>
            <a:ext cx="19220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accent4"/>
                </a:solidFill>
              </a:rPr>
              <a:t>FHIR</a:t>
            </a:r>
          </a:p>
          <a:p>
            <a:pPr algn="ctr"/>
            <a:r>
              <a:rPr lang="en-US" sz="1500" dirty="0">
                <a:solidFill>
                  <a:schemeClr val="accent4"/>
                </a:solidFill>
              </a:rPr>
              <a:t>Repository</a:t>
            </a:r>
          </a:p>
        </p:txBody>
      </p:sp>
      <p:sp>
        <p:nvSpPr>
          <p:cNvPr id="21" name="Right Arrow 20"/>
          <p:cNvSpPr/>
          <p:nvPr/>
        </p:nvSpPr>
        <p:spPr>
          <a:xfrm>
            <a:off x="5357298" y="3363971"/>
            <a:ext cx="919723" cy="496542"/>
          </a:xfrm>
          <a:prstGeom prst="rightArrow">
            <a:avLst/>
          </a:prstGeom>
          <a:solidFill>
            <a:schemeClr val="accent4"/>
          </a:solidFill>
          <a:ln w="127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bg1"/>
              </a:solidFill>
              <a:latin typeface="Calibri Light"/>
            </a:endParaRPr>
          </a:p>
        </p:txBody>
      </p:sp>
      <p:sp>
        <p:nvSpPr>
          <p:cNvPr id="25" name="Right Arrow 24"/>
          <p:cNvSpPr/>
          <p:nvPr/>
        </p:nvSpPr>
        <p:spPr>
          <a:xfrm rot="19875098">
            <a:off x="2791082" y="3881395"/>
            <a:ext cx="919723" cy="496542"/>
          </a:xfrm>
          <a:prstGeom prst="rightArrow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Rest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5406" y="2839013"/>
            <a:ext cx="1632736" cy="1632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48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 ecosystem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7798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ecosystem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2708920"/>
            <a:ext cx="7130406" cy="936104"/>
          </a:xfrm>
        </p:spPr>
        <p:txBody>
          <a:bodyPr/>
          <a:lstStyle/>
          <a:p>
            <a:pPr marL="0" indent="0" algn="ctr">
              <a:buNone/>
            </a:pPr>
            <a:r>
              <a:rPr lang="en-US" sz="1800" dirty="0"/>
              <a:t>A digital ecosystem is a distributed, adaptive, open socio-technical system with properties of self-</a:t>
            </a:r>
            <a:r>
              <a:rPr lang="en-US" sz="1800" dirty="0" err="1"/>
              <a:t>organisation</a:t>
            </a:r>
            <a:r>
              <a:rPr lang="en-US" sz="1800" dirty="0"/>
              <a:t>, scalability and sustainability inspired from natural ecosystems</a:t>
            </a:r>
            <a:r>
              <a:rPr lang="en-US" sz="1800" dirty="0" smtClean="0"/>
              <a:t>.</a:t>
            </a:r>
            <a:endParaRPr lang="en-US" sz="1800" dirty="0"/>
          </a:p>
        </p:txBody>
      </p:sp>
      <p:sp>
        <p:nvSpPr>
          <p:cNvPr id="4" name="TextBox 3"/>
          <p:cNvSpPr txBox="1"/>
          <p:nvPr/>
        </p:nvSpPr>
        <p:spPr>
          <a:xfrm>
            <a:off x="6660232" y="5589240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Wikipedia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762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060848"/>
            <a:ext cx="7706598" cy="4081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710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/>
          <p:cNvCxnSpPr/>
          <p:nvPr/>
        </p:nvCxnSpPr>
        <p:spPr>
          <a:xfrm>
            <a:off x="5053639" y="3599565"/>
            <a:ext cx="710721" cy="0"/>
          </a:xfrm>
          <a:prstGeom prst="line">
            <a:avLst/>
          </a:prstGeom>
          <a:ln w="127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5053638" y="4495206"/>
            <a:ext cx="710721" cy="0"/>
          </a:xfrm>
          <a:prstGeom prst="line">
            <a:avLst/>
          </a:prstGeom>
          <a:ln w="127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946" y="1575807"/>
            <a:ext cx="4076212" cy="4161255"/>
          </a:xfrm>
        </p:spPr>
        <p:txBody>
          <a:bodyPr/>
          <a:lstStyle/>
          <a:p>
            <a:r>
              <a:rPr lang="en-US" sz="1600" dirty="0"/>
              <a:t>FHIR is not a security standard</a:t>
            </a:r>
          </a:p>
          <a:p>
            <a:pPr lvl="1"/>
            <a:r>
              <a:rPr lang="en-US" sz="1600" dirty="0"/>
              <a:t>Leverages existing </a:t>
            </a:r>
            <a:r>
              <a:rPr lang="en-US" sz="1600" dirty="0" smtClean="0"/>
              <a:t>standards – </a:t>
            </a:r>
            <a:br>
              <a:rPr lang="en-US" sz="1600" dirty="0" smtClean="0"/>
            </a:br>
            <a:r>
              <a:rPr lang="en-US" sz="1600" dirty="0" smtClean="0"/>
              <a:t>for example</a:t>
            </a:r>
          </a:p>
          <a:p>
            <a:pPr lvl="2"/>
            <a:r>
              <a:rPr lang="en-US" sz="1600" dirty="0" smtClean="0"/>
              <a:t>TLS</a:t>
            </a:r>
          </a:p>
          <a:p>
            <a:pPr lvl="2"/>
            <a:r>
              <a:rPr lang="en-US" sz="1600" dirty="0" smtClean="0"/>
              <a:t>OAuth2</a:t>
            </a:r>
            <a:endParaRPr lang="en-US" sz="1600" dirty="0"/>
          </a:p>
          <a:p>
            <a:r>
              <a:rPr lang="en-US" sz="1600" dirty="0" smtClean="0"/>
              <a:t>Support in the specification</a:t>
            </a:r>
          </a:p>
          <a:p>
            <a:pPr lvl="1"/>
            <a:r>
              <a:rPr lang="en-US" sz="1600" dirty="0" smtClean="0"/>
              <a:t>Security tags (metadata)</a:t>
            </a:r>
            <a:endParaRPr lang="en-US" sz="1600" dirty="0"/>
          </a:p>
          <a:p>
            <a:pPr lvl="1"/>
            <a:r>
              <a:rPr lang="en-US" sz="1600" dirty="0"/>
              <a:t>Specialized resources</a:t>
            </a:r>
          </a:p>
          <a:p>
            <a:pPr lvl="2"/>
            <a:r>
              <a:rPr lang="en-US" sz="1600" dirty="0" smtClean="0"/>
              <a:t>Provenance</a:t>
            </a:r>
          </a:p>
          <a:p>
            <a:pPr lvl="2"/>
            <a:r>
              <a:rPr lang="en-US" sz="1600" dirty="0" err="1" smtClean="0"/>
              <a:t>AuditEvent</a:t>
            </a:r>
            <a:endParaRPr lang="en-US" sz="1600" dirty="0"/>
          </a:p>
          <a:p>
            <a:r>
              <a:rPr lang="en-US" sz="1600" dirty="0" smtClean="0"/>
              <a:t>More detail</a:t>
            </a:r>
          </a:p>
          <a:p>
            <a:pPr lvl="1"/>
            <a:r>
              <a:rPr lang="en-US" sz="1600" dirty="0" smtClean="0"/>
              <a:t>http</a:t>
            </a:r>
            <a:r>
              <a:rPr lang="en-US" sz="1600" dirty="0"/>
              <a:t>://hl7.org/</a:t>
            </a:r>
            <a:r>
              <a:rPr lang="en-US" sz="1600" dirty="0" err="1"/>
              <a:t>fhir</a:t>
            </a:r>
            <a:r>
              <a:rPr lang="en-US" sz="1600" dirty="0"/>
              <a:t>/</a:t>
            </a:r>
            <a:r>
              <a:rPr lang="en-US" sz="1600" dirty="0" err="1"/>
              <a:t>security.html</a:t>
            </a:r>
            <a:endParaRPr lang="en-US" sz="1600" dirty="0"/>
          </a:p>
          <a:p>
            <a:pPr lvl="1"/>
            <a:endParaRPr lang="en-US" sz="1600" dirty="0"/>
          </a:p>
          <a:p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018" y="2039096"/>
            <a:ext cx="557963" cy="5579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717" y="2889349"/>
            <a:ext cx="572565" cy="5725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3639" y="3721702"/>
            <a:ext cx="710721" cy="7107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667" y="4699420"/>
            <a:ext cx="530662" cy="530662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5408998" y="2587914"/>
            <a:ext cx="0" cy="363312"/>
          </a:xfrm>
          <a:prstGeom prst="straightConnector1">
            <a:avLst/>
          </a:prstGeom>
          <a:ln w="9525">
            <a:solidFill>
              <a:schemeClr val="accent4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408998" y="3417909"/>
            <a:ext cx="0" cy="363312"/>
          </a:xfrm>
          <a:prstGeom prst="straightConnector1">
            <a:avLst/>
          </a:prstGeom>
          <a:ln w="9525">
            <a:solidFill>
              <a:schemeClr val="accent4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5408998" y="4350126"/>
            <a:ext cx="0" cy="363312"/>
          </a:xfrm>
          <a:prstGeom prst="straightConnector1">
            <a:avLst/>
          </a:prstGeom>
          <a:ln w="9525">
            <a:solidFill>
              <a:schemeClr val="accent4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56378" y="3599565"/>
            <a:ext cx="710721" cy="0"/>
          </a:xfrm>
          <a:prstGeom prst="line">
            <a:avLst/>
          </a:prstGeom>
          <a:ln w="127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757" y="2039096"/>
            <a:ext cx="557963" cy="557963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456" y="2889349"/>
            <a:ext cx="572565" cy="57256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8391" y="2847445"/>
            <a:ext cx="614468" cy="61446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6406" y="3790098"/>
            <a:ext cx="530662" cy="530662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>
            <a:off x="6211737" y="2587914"/>
            <a:ext cx="0" cy="363312"/>
          </a:xfrm>
          <a:prstGeom prst="straightConnector1">
            <a:avLst/>
          </a:prstGeom>
          <a:ln w="9525">
            <a:solidFill>
              <a:schemeClr val="accent4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6467925" y="3175630"/>
            <a:ext cx="282181" cy="0"/>
          </a:xfrm>
          <a:prstGeom prst="straightConnector1">
            <a:avLst/>
          </a:prstGeom>
          <a:ln w="9525">
            <a:solidFill>
              <a:schemeClr val="accent4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6211737" y="3440804"/>
            <a:ext cx="0" cy="363312"/>
          </a:xfrm>
          <a:prstGeom prst="straightConnector1">
            <a:avLst/>
          </a:prstGeom>
          <a:ln w="9525">
            <a:solidFill>
              <a:schemeClr val="accent4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332101" y="3599565"/>
            <a:ext cx="710721" cy="0"/>
          </a:xfrm>
          <a:prstGeom prst="line">
            <a:avLst/>
          </a:prstGeom>
          <a:ln w="127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8480" y="2039096"/>
            <a:ext cx="557963" cy="557963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179" y="2889349"/>
            <a:ext cx="572565" cy="572565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970" y="3721701"/>
            <a:ext cx="614468" cy="614468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129" y="3790098"/>
            <a:ext cx="530662" cy="530662"/>
          </a:xfrm>
          <a:prstGeom prst="rect">
            <a:avLst/>
          </a:prstGeom>
        </p:spPr>
      </p:pic>
      <p:cxnSp>
        <p:nvCxnSpPr>
          <p:cNvPr id="34" name="Straight Arrow Connector 33"/>
          <p:cNvCxnSpPr/>
          <p:nvPr/>
        </p:nvCxnSpPr>
        <p:spPr>
          <a:xfrm>
            <a:off x="7687460" y="2587914"/>
            <a:ext cx="0" cy="363312"/>
          </a:xfrm>
          <a:prstGeom prst="straightConnector1">
            <a:avLst/>
          </a:prstGeom>
          <a:ln w="9525">
            <a:solidFill>
              <a:schemeClr val="accent4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7916216" y="4049886"/>
            <a:ext cx="282181" cy="0"/>
          </a:xfrm>
          <a:prstGeom prst="straightConnector1">
            <a:avLst/>
          </a:prstGeom>
          <a:ln w="9525">
            <a:solidFill>
              <a:schemeClr val="accent4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7687460" y="3440804"/>
            <a:ext cx="0" cy="363312"/>
          </a:xfrm>
          <a:prstGeom prst="straightConnector1">
            <a:avLst/>
          </a:prstGeom>
          <a:ln w="9525">
            <a:solidFill>
              <a:schemeClr val="accent4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812462" y="1972818"/>
            <a:ext cx="0" cy="3328416"/>
          </a:xfrm>
          <a:prstGeom prst="line">
            <a:avLst/>
          </a:prstGeom>
          <a:ln w="9525">
            <a:solidFill>
              <a:schemeClr val="accent4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7285831" y="1972818"/>
            <a:ext cx="0" cy="3328416"/>
          </a:xfrm>
          <a:prstGeom prst="line">
            <a:avLst/>
          </a:prstGeom>
          <a:ln w="9525">
            <a:solidFill>
              <a:schemeClr val="accent4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324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Interoperability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946" y="2276872"/>
            <a:ext cx="7822552" cy="3460190"/>
          </a:xfrm>
        </p:spPr>
        <p:txBody>
          <a:bodyPr/>
          <a:lstStyle/>
          <a:p>
            <a:r>
              <a:rPr lang="en-US" sz="2400" dirty="0"/>
              <a:t>Health information sharing is becoming increasingly important</a:t>
            </a:r>
          </a:p>
          <a:p>
            <a:pPr lvl="1"/>
            <a:r>
              <a:rPr lang="en-US" sz="2400" dirty="0"/>
              <a:t>Individuals involved in delivering care to consumers now expect the information they require to be available at the point of care</a:t>
            </a:r>
          </a:p>
          <a:p>
            <a:r>
              <a:rPr lang="en-US" sz="2400" dirty="0"/>
              <a:t>Data collected in multiple places</a:t>
            </a:r>
          </a:p>
          <a:p>
            <a:pPr lvl="1"/>
            <a:r>
              <a:rPr lang="en-US" sz="2400" dirty="0"/>
              <a:t>Realistically need to move information around</a:t>
            </a:r>
          </a:p>
          <a:p>
            <a:r>
              <a:rPr lang="en-US" sz="2400" dirty="0"/>
              <a:t>Interfaces are expensive</a:t>
            </a:r>
          </a:p>
          <a:p>
            <a:pPr lvl="1"/>
            <a:r>
              <a:rPr lang="en-US" sz="2400" dirty="0"/>
              <a:t>Especially if not standards based</a:t>
            </a:r>
          </a:p>
        </p:txBody>
      </p:sp>
    </p:spTree>
    <p:extLst>
      <p:ext uri="{BB962C8B-B14F-4D97-AF65-F5344CB8AC3E}">
        <p14:creationId xmlns:p14="http://schemas.microsoft.com/office/powerpoint/2010/main" val="220361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Supporting Standards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0" y="2132856"/>
            <a:ext cx="7822552" cy="3460190"/>
          </a:xfrm>
        </p:spPr>
        <p:txBody>
          <a:bodyPr/>
          <a:lstStyle/>
          <a:p>
            <a:r>
              <a:rPr lang="en-US" sz="1800" dirty="0" smtClean="0"/>
              <a:t>SMART</a:t>
            </a:r>
          </a:p>
          <a:p>
            <a:r>
              <a:rPr lang="en-US" sz="1800" dirty="0" smtClean="0"/>
              <a:t>CDS-hooks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275415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2039097"/>
            <a:ext cx="4104456" cy="3120941"/>
          </a:xfrm>
        </p:spPr>
        <p:txBody>
          <a:bodyPr/>
          <a:lstStyle/>
          <a:p>
            <a:r>
              <a:rPr lang="en-US" sz="1600" dirty="0"/>
              <a:t>From HL7 </a:t>
            </a:r>
          </a:p>
          <a:p>
            <a:pPr lvl="1"/>
            <a:r>
              <a:rPr lang="en-US" sz="1600" dirty="0"/>
              <a:t>http://hl7.org/fhir/index.html</a:t>
            </a:r>
          </a:p>
          <a:p>
            <a:pPr lvl="1"/>
            <a:r>
              <a:rPr lang="en-US" sz="1600" dirty="0"/>
              <a:t>wiki.hl7.org/</a:t>
            </a:r>
            <a:r>
              <a:rPr lang="en-US" sz="1600" dirty="0" err="1"/>
              <a:t>index.php?title</a:t>
            </a:r>
            <a:r>
              <a:rPr lang="en-US" sz="1600" dirty="0"/>
              <a:t>=FHIR</a:t>
            </a:r>
          </a:p>
          <a:p>
            <a:pPr lvl="1"/>
            <a:r>
              <a:rPr lang="en-US" sz="1600" dirty="0"/>
              <a:t>http://</a:t>
            </a:r>
            <a:r>
              <a:rPr lang="en-US" sz="1600" dirty="0" err="1"/>
              <a:t>www.fhir.org</a:t>
            </a:r>
            <a:r>
              <a:rPr lang="en-US" sz="1600" dirty="0"/>
              <a:t>/</a:t>
            </a:r>
          </a:p>
          <a:p>
            <a:r>
              <a:rPr lang="en-US" sz="1600" dirty="0"/>
              <a:t>Community</a:t>
            </a:r>
          </a:p>
          <a:p>
            <a:pPr lvl="1"/>
            <a:r>
              <a:rPr lang="en-US" sz="1600" dirty="0"/>
              <a:t>https://chat.fhir.org/</a:t>
            </a:r>
          </a:p>
          <a:p>
            <a:pPr lvl="1"/>
            <a:r>
              <a:rPr lang="en-US" sz="1600" dirty="0"/>
              <a:t>List server (fhir@lists.hl7.org )</a:t>
            </a:r>
          </a:p>
          <a:p>
            <a:pPr lvl="1"/>
            <a:r>
              <a:rPr lang="en-US" sz="1600" dirty="0"/>
              <a:t>Stack Overflow (tag FHIR)</a:t>
            </a:r>
          </a:p>
          <a:p>
            <a:r>
              <a:rPr lang="en-US" sz="1600" dirty="0"/>
              <a:t>Blogs</a:t>
            </a:r>
          </a:p>
          <a:p>
            <a:pPr lvl="1"/>
            <a:r>
              <a:rPr lang="en-US" sz="1600" dirty="0" err="1"/>
              <a:t>www.healthintersections.com.au</a:t>
            </a:r>
            <a:r>
              <a:rPr lang="en-US" sz="1600" dirty="0"/>
              <a:t>/</a:t>
            </a:r>
          </a:p>
          <a:p>
            <a:pPr lvl="1"/>
            <a:r>
              <a:rPr lang="en-US" sz="1600" dirty="0"/>
              <a:t>https://fhirblog.com/</a:t>
            </a:r>
          </a:p>
          <a:p>
            <a:pPr lvl="1"/>
            <a:r>
              <a:rPr lang="en-US" sz="1600" dirty="0">
                <a:hlinkClick r:id="rId2"/>
              </a:rPr>
              <a:t>https://thefhirplace.com/</a:t>
            </a:r>
            <a:endParaRPr lang="en-US" sz="1600" dirty="0"/>
          </a:p>
          <a:p>
            <a:pPr lvl="1"/>
            <a:r>
              <a:rPr lang="en-US" sz="1600" dirty="0"/>
              <a:t>https://</a:t>
            </a:r>
            <a:r>
              <a:rPr lang="en-US" sz="1600" dirty="0" err="1"/>
              <a:t>brianpos.com</a:t>
            </a:r>
            <a:endParaRPr lang="en-US" sz="1600" dirty="0"/>
          </a:p>
          <a:p>
            <a:pPr lvl="1"/>
            <a:endParaRPr lang="en-US" sz="1600" dirty="0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>
          <a:xfrm>
            <a:off x="4694730" y="2039097"/>
            <a:ext cx="4125743" cy="3120941"/>
          </a:xfrm>
        </p:spPr>
        <p:txBody>
          <a:bodyPr/>
          <a:lstStyle/>
          <a:p>
            <a:r>
              <a:rPr lang="en-US" sz="1600" dirty="0"/>
              <a:t>Libraries</a:t>
            </a:r>
          </a:p>
          <a:p>
            <a:pPr lvl="1"/>
            <a:r>
              <a:rPr lang="en-US" sz="1600" dirty="0"/>
              <a:t>Java (http://hapifhir.io/)</a:t>
            </a:r>
          </a:p>
          <a:p>
            <a:pPr lvl="1"/>
            <a:r>
              <a:rPr lang="en-US" sz="1600" dirty="0"/>
              <a:t>C# (</a:t>
            </a:r>
            <a:r>
              <a:rPr lang="en-US" sz="1600" dirty="0" err="1"/>
              <a:t>NuGet</a:t>
            </a:r>
            <a:r>
              <a:rPr lang="en-US" sz="1600" dirty="0"/>
              <a:t> HL7.FHIR)</a:t>
            </a:r>
          </a:p>
          <a:p>
            <a:r>
              <a:rPr lang="en-US" sz="1600" dirty="0"/>
              <a:t>Tooling</a:t>
            </a:r>
          </a:p>
          <a:p>
            <a:pPr lvl="1"/>
            <a:r>
              <a:rPr lang="en-US" sz="1600" dirty="0"/>
              <a:t>Forge (http://fhir.furore.com/Forge)</a:t>
            </a:r>
          </a:p>
          <a:p>
            <a:pPr lvl="1"/>
            <a:r>
              <a:rPr lang="en-US" sz="1600" dirty="0"/>
              <a:t>http://</a:t>
            </a:r>
            <a:r>
              <a:rPr lang="en-US" sz="1600" dirty="0" err="1"/>
              <a:t>clinfhir.com</a:t>
            </a:r>
            <a:r>
              <a:rPr lang="en-US" sz="1600" dirty="0"/>
              <a:t>/</a:t>
            </a:r>
          </a:p>
          <a:p>
            <a:r>
              <a:rPr lang="en-US" sz="1600" dirty="0"/>
              <a:t>Test servers</a:t>
            </a:r>
          </a:p>
          <a:p>
            <a:pPr lvl="1"/>
            <a:r>
              <a:rPr lang="en-US" sz="1600" dirty="0">
                <a:hlinkClick r:id="rId3"/>
              </a:rPr>
              <a:t>http://wiki.hl7.org/index.php?title=Publicly_Available_FHIR_Servers_for_testing</a:t>
            </a:r>
            <a:endParaRPr lang="en-US" sz="1600" dirty="0"/>
          </a:p>
          <a:p>
            <a:pPr lvl="1"/>
            <a:r>
              <a:rPr lang="en-US" sz="1600" dirty="0"/>
              <a:t>https://</a:t>
            </a:r>
            <a:r>
              <a:rPr lang="en-US" sz="1600" dirty="0" err="1"/>
              <a:t>fhirblog.com</a:t>
            </a:r>
            <a:r>
              <a:rPr lang="en-US" sz="1600" dirty="0"/>
              <a:t>/2016/10/19/setting-up-your-own-</a:t>
            </a:r>
            <a:r>
              <a:rPr lang="en-US" sz="1600" dirty="0" err="1"/>
              <a:t>fhir</a:t>
            </a:r>
            <a:r>
              <a:rPr lang="en-US" sz="1600" dirty="0"/>
              <a:t>-server-for-profiling/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More information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11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Questions?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323528" y="116632"/>
            <a:ext cx="7772400" cy="1500187"/>
          </a:xfrm>
        </p:spPr>
        <p:txBody>
          <a:bodyPr/>
          <a:lstStyle/>
          <a:p>
            <a:endParaRPr lang="en-US" sz="3300" dirty="0"/>
          </a:p>
        </p:txBody>
      </p:sp>
    </p:spTree>
    <p:extLst>
      <p:ext uri="{BB962C8B-B14F-4D97-AF65-F5344CB8AC3E}">
        <p14:creationId xmlns:p14="http://schemas.microsoft.com/office/powerpoint/2010/main" val="1149572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Z" b="0" dirty="0" smtClean="0"/>
              <a:t>Why FHIR?</a:t>
            </a:r>
            <a:endParaRPr lang="en-US" b="0" dirty="0">
              <a:solidFill>
                <a:schemeClr val="accent6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09946" y="1988840"/>
            <a:ext cx="7822552" cy="3748222"/>
          </a:xfrm>
        </p:spPr>
        <p:txBody>
          <a:bodyPr/>
          <a:lstStyle/>
          <a:p>
            <a:r>
              <a:rPr lang="en-US" sz="2400" dirty="0"/>
              <a:t>HL7 defines Interoperability Standards </a:t>
            </a:r>
          </a:p>
          <a:p>
            <a:r>
              <a:rPr lang="en-US" sz="2400" dirty="0"/>
              <a:t>In 2011, the Board of HL7 noted:</a:t>
            </a:r>
          </a:p>
          <a:p>
            <a:pPr marL="593834" lvl="1" indent="-214313">
              <a:buFont typeface="LucidaGrande" charset="0"/>
              <a:buChar char="‣"/>
            </a:pPr>
            <a:r>
              <a:rPr lang="en-US" sz="2000" dirty="0"/>
              <a:t>Interoperability requirements are increasing</a:t>
            </a:r>
          </a:p>
          <a:p>
            <a:pPr marL="593834" lvl="1" indent="-214313">
              <a:buFont typeface="LucidaGrande" charset="0"/>
              <a:buChar char="‣"/>
            </a:pPr>
            <a:r>
              <a:rPr lang="en-US" sz="2000" dirty="0"/>
              <a:t>Need for real time access (API) – Mobile</a:t>
            </a:r>
          </a:p>
          <a:p>
            <a:pPr marL="593834" lvl="1" indent="-214313">
              <a:buFont typeface="LucidaGrande" charset="0"/>
              <a:buChar char="‣"/>
            </a:pPr>
            <a:r>
              <a:rPr lang="en-US" sz="2000" dirty="0"/>
              <a:t>Vast increase in the amount, type and source of data </a:t>
            </a:r>
          </a:p>
          <a:p>
            <a:pPr marL="1102938" lvl="2" indent="-214313">
              <a:buFont typeface="LucidaGrande" charset="0"/>
              <a:buChar char="-"/>
            </a:pPr>
            <a:r>
              <a:rPr lang="en-US" sz="1800" dirty="0"/>
              <a:t>e.g. Devices, Genomics</a:t>
            </a:r>
          </a:p>
          <a:p>
            <a:pPr marL="593834" lvl="1" indent="-214313">
              <a:buFont typeface="LucidaGrande" charset="0"/>
              <a:buChar char="‣"/>
            </a:pPr>
            <a:r>
              <a:rPr lang="en-US" sz="2000" dirty="0"/>
              <a:t>Analytics, population health</a:t>
            </a:r>
          </a:p>
          <a:p>
            <a:pPr marL="593834" lvl="1" indent="-214313">
              <a:buFont typeface="LucidaGrande" charset="0"/>
              <a:buChar char="‣"/>
            </a:pPr>
            <a:r>
              <a:rPr lang="en-US" sz="2000" dirty="0"/>
              <a:t>Implementer expectations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Existing standards were lacking, a fresh look was needed…</a:t>
            </a:r>
          </a:p>
        </p:txBody>
      </p:sp>
    </p:spTree>
    <p:extLst>
      <p:ext uri="{BB962C8B-B14F-4D97-AF65-F5344CB8AC3E}">
        <p14:creationId xmlns:p14="http://schemas.microsoft.com/office/powerpoint/2010/main" val="1346275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 of </a:t>
            </a:r>
            <a:r>
              <a:rPr lang="en-US" dirty="0" err="1" smtClean="0"/>
              <a:t>fhir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464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fined">
  <a:themeElements>
    <a:clrScheme name="Refined 6">
      <a:dk1>
        <a:srgbClr val="000000"/>
      </a:dk1>
      <a:lt1>
        <a:srgbClr val="FFFFFF"/>
      </a:lt1>
      <a:dk2>
        <a:srgbClr val="000000"/>
      </a:dk2>
      <a:lt2>
        <a:srgbClr val="C0C0C0"/>
      </a:lt2>
      <a:accent1>
        <a:srgbClr val="CC3300"/>
      </a:accent1>
      <a:accent2>
        <a:srgbClr val="666699"/>
      </a:accent2>
      <a:accent3>
        <a:srgbClr val="FFFFFF"/>
      </a:accent3>
      <a:accent4>
        <a:srgbClr val="000000"/>
      </a:accent4>
      <a:accent5>
        <a:srgbClr val="E2ADAA"/>
      </a:accent5>
      <a:accent6>
        <a:srgbClr val="5C5C8A"/>
      </a:accent6>
      <a:hlink>
        <a:srgbClr val="999900"/>
      </a:hlink>
      <a:folHlink>
        <a:srgbClr val="4D4D4D"/>
      </a:folHlink>
    </a:clrScheme>
    <a:fontScheme name="Refined">
      <a:majorFont>
        <a:latin typeface="Verdan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Refined 1">
        <a:dk1>
          <a:srgbClr val="666633"/>
        </a:dk1>
        <a:lt1>
          <a:srgbClr val="FFFFFF"/>
        </a:lt1>
        <a:dk2>
          <a:srgbClr val="000000"/>
        </a:dk2>
        <a:lt2>
          <a:srgbClr val="FFFFFF"/>
        </a:lt2>
        <a:accent1>
          <a:srgbClr val="666699"/>
        </a:accent1>
        <a:accent2>
          <a:srgbClr val="990000"/>
        </a:accent2>
        <a:accent3>
          <a:srgbClr val="AAAAAA"/>
        </a:accent3>
        <a:accent4>
          <a:srgbClr val="DADADA"/>
        </a:accent4>
        <a:accent5>
          <a:srgbClr val="B8B8CA"/>
        </a:accent5>
        <a:accent6>
          <a:srgbClr val="8A0000"/>
        </a:accent6>
        <a:hlink>
          <a:srgbClr val="999900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2">
        <a:dk1>
          <a:srgbClr val="4D4D4D"/>
        </a:dk1>
        <a:lt1>
          <a:srgbClr val="FFFFFF"/>
        </a:lt1>
        <a:dk2>
          <a:srgbClr val="4A1102"/>
        </a:dk2>
        <a:lt2>
          <a:srgbClr val="FFFFFF"/>
        </a:lt2>
        <a:accent1>
          <a:srgbClr val="CC3300"/>
        </a:accent1>
        <a:accent2>
          <a:srgbClr val="666699"/>
        </a:accent2>
        <a:accent3>
          <a:srgbClr val="B1AAAA"/>
        </a:accent3>
        <a:accent4>
          <a:srgbClr val="DADADA"/>
        </a:accent4>
        <a:accent5>
          <a:srgbClr val="E2ADAA"/>
        </a:accent5>
        <a:accent6>
          <a:srgbClr val="5C5C8A"/>
        </a:accent6>
        <a:hlink>
          <a:srgbClr val="FF9900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3">
        <a:dk1>
          <a:srgbClr val="666699"/>
        </a:dk1>
        <a:lt1>
          <a:srgbClr val="FFFFFF"/>
        </a:lt1>
        <a:dk2>
          <a:srgbClr val="400040"/>
        </a:dk2>
        <a:lt2>
          <a:srgbClr val="FFFFFF"/>
        </a:lt2>
        <a:accent1>
          <a:srgbClr val="FFCC00"/>
        </a:accent1>
        <a:accent2>
          <a:srgbClr val="FF3300"/>
        </a:accent2>
        <a:accent3>
          <a:srgbClr val="AFAAAF"/>
        </a:accent3>
        <a:accent4>
          <a:srgbClr val="DADADA"/>
        </a:accent4>
        <a:accent5>
          <a:srgbClr val="FFE2AA"/>
        </a:accent5>
        <a:accent6>
          <a:srgbClr val="E72D00"/>
        </a:accent6>
        <a:hlink>
          <a:srgbClr val="CC9900"/>
        </a:hlink>
        <a:folHlink>
          <a:srgbClr val="CC33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4">
        <a:dk1>
          <a:srgbClr val="4D4D4D"/>
        </a:dk1>
        <a:lt1>
          <a:srgbClr val="FFFFFF"/>
        </a:lt1>
        <a:dk2>
          <a:srgbClr val="006699"/>
        </a:dk2>
        <a:lt2>
          <a:srgbClr val="CCECFF"/>
        </a:lt2>
        <a:accent1>
          <a:srgbClr val="339966"/>
        </a:accent1>
        <a:accent2>
          <a:srgbClr val="3366FF"/>
        </a:accent2>
        <a:accent3>
          <a:srgbClr val="AAB8CA"/>
        </a:accent3>
        <a:accent4>
          <a:srgbClr val="DADADA"/>
        </a:accent4>
        <a:accent5>
          <a:srgbClr val="ADCAB8"/>
        </a:accent5>
        <a:accent6>
          <a:srgbClr val="2D5CE7"/>
        </a:accent6>
        <a:hlink>
          <a:srgbClr val="33CC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5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FF66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B8AA"/>
        </a:accent5>
        <a:accent6>
          <a:srgbClr val="E78A2D"/>
        </a:accent6>
        <a:hlink>
          <a:srgbClr val="FFCC00"/>
        </a:hlink>
        <a:folHlink>
          <a:srgbClr val="3333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fined 6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CC3300"/>
        </a:accent1>
        <a:accent2>
          <a:srgbClr val="666699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5C5C8A"/>
        </a:accent6>
        <a:hlink>
          <a:srgbClr val="999900"/>
        </a:hlink>
        <a:folHlink>
          <a:srgbClr val="4D4D4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fined 7">
        <a:dk1>
          <a:srgbClr val="000000"/>
        </a:dk1>
        <a:lt1>
          <a:srgbClr val="FFFFFF"/>
        </a:lt1>
        <a:dk2>
          <a:srgbClr val="000066"/>
        </a:dk2>
        <a:lt2>
          <a:srgbClr val="333399"/>
        </a:lt2>
        <a:accent1>
          <a:srgbClr val="3399FF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8AE7"/>
        </a:accent6>
        <a:hlink>
          <a:srgbClr val="00CCFF"/>
        </a:hlink>
        <a:folHlink>
          <a:srgbClr val="5F5F5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Ambassador HL7 Power Point Template 2012</Template>
  <TotalTime>53569</TotalTime>
  <Words>2759</Words>
  <Application>Microsoft Macintosh PowerPoint</Application>
  <PresentationFormat>On-screen Show (4:3)</PresentationFormat>
  <Paragraphs>726</Paragraphs>
  <Slides>72</Slides>
  <Notes>35</Notes>
  <HiddenSlides>2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72</vt:i4>
      </vt:variant>
    </vt:vector>
  </HeadingPairs>
  <TitlesOfParts>
    <vt:vector size="85" baseType="lpstr">
      <vt:lpstr>.HelveticaNeueDeskInterface-Regular</vt:lpstr>
      <vt:lpstr>Arial Black</vt:lpstr>
      <vt:lpstr>Calibri</vt:lpstr>
      <vt:lpstr>Calibri Light</vt:lpstr>
      <vt:lpstr>Courier</vt:lpstr>
      <vt:lpstr>Courier New</vt:lpstr>
      <vt:lpstr>LucidaGrande</vt:lpstr>
      <vt:lpstr>ＭＳ Ｐゴシック</vt:lpstr>
      <vt:lpstr>Times New Roman</vt:lpstr>
      <vt:lpstr>Verdana</vt:lpstr>
      <vt:lpstr>Wingdings</vt:lpstr>
      <vt:lpstr>Arial</vt:lpstr>
      <vt:lpstr>Refined</vt:lpstr>
      <vt:lpstr>FHIR for Clinicians and Decision Makers</vt:lpstr>
      <vt:lpstr>This presentation</vt:lpstr>
      <vt:lpstr>FHIR | Todays Agenda</vt:lpstr>
      <vt:lpstr>Who am I?</vt:lpstr>
      <vt:lpstr>Who are you?</vt:lpstr>
      <vt:lpstr>Tutorial objectives:</vt:lpstr>
      <vt:lpstr>Why Interoperability</vt:lpstr>
      <vt:lpstr>Why FHIR?</vt:lpstr>
      <vt:lpstr>Benefits of fhir</vt:lpstr>
      <vt:lpstr>Benefits to Implementers and Vendors</vt:lpstr>
      <vt:lpstr> Benefits to Clinicians</vt:lpstr>
      <vt:lpstr> Benefits to Consumers</vt:lpstr>
      <vt:lpstr>Benefits to Health Care Organisations</vt:lpstr>
      <vt:lpstr>Basics of fhir</vt:lpstr>
      <vt:lpstr>The goals of FHIR (FHIR manifesto)</vt:lpstr>
      <vt:lpstr>Overview of FHIR</vt:lpstr>
      <vt:lpstr>Related to other healthcare Standards </vt:lpstr>
      <vt:lpstr>Timeline: Where does FHIR fit?</vt:lpstr>
      <vt:lpstr>Where can you use FHIR</vt:lpstr>
      <vt:lpstr>The specification</vt:lpstr>
      <vt:lpstr>Resources: What are they?</vt:lpstr>
      <vt:lpstr> Resources</vt:lpstr>
      <vt:lpstr> FHIR the basics | Resource example</vt:lpstr>
      <vt:lpstr> FHIR the basics | References between resources</vt:lpstr>
      <vt:lpstr> FHIR the basics | Recording a consultation</vt:lpstr>
      <vt:lpstr>As linked resources…</vt:lpstr>
      <vt:lpstr>clinfhir</vt:lpstr>
      <vt:lpstr>clinFHIR</vt:lpstr>
      <vt:lpstr>clinFHIR: Server roles</vt:lpstr>
      <vt:lpstr>Demo</vt:lpstr>
      <vt:lpstr>Exercise 1</vt:lpstr>
      <vt:lpstr>Exercise 2</vt:lpstr>
      <vt:lpstr>break</vt:lpstr>
      <vt:lpstr>Review</vt:lpstr>
      <vt:lpstr>PowerPoint Presentation</vt:lpstr>
      <vt:lpstr>Why have structured / coded data</vt:lpstr>
      <vt:lpstr> FHIR the basics | Resource example</vt:lpstr>
      <vt:lpstr>Resource structure</vt:lpstr>
      <vt:lpstr>Data types: Primitive</vt:lpstr>
      <vt:lpstr>Data types: Complex</vt:lpstr>
      <vt:lpstr>Datatypes</vt:lpstr>
      <vt:lpstr>Coded datatypes</vt:lpstr>
      <vt:lpstr>Terminology Sub-system</vt:lpstr>
      <vt:lpstr>Terminology Sub-system</vt:lpstr>
      <vt:lpstr>Terminology Sub-system</vt:lpstr>
      <vt:lpstr>Terminology Sub-system</vt:lpstr>
      <vt:lpstr>ValueSet</vt:lpstr>
      <vt:lpstr>Exercise</vt:lpstr>
      <vt:lpstr>Adapting FHIR to your needs: Profiling</vt:lpstr>
      <vt:lpstr>For example…</vt:lpstr>
      <vt:lpstr>The ‘profile’</vt:lpstr>
      <vt:lpstr>Extension Definitions</vt:lpstr>
      <vt:lpstr>clinFHIR: Profiling support</vt:lpstr>
      <vt:lpstr>Exercise 3 (If time)</vt:lpstr>
      <vt:lpstr>Exchange Paradigms</vt:lpstr>
      <vt:lpstr>Bundles</vt:lpstr>
      <vt:lpstr>REST (API)</vt:lpstr>
      <vt:lpstr>Document paradigm</vt:lpstr>
      <vt:lpstr>Documents – are bundles</vt:lpstr>
      <vt:lpstr>Messaging paradigm</vt:lpstr>
      <vt:lpstr>Messages – are bundles</vt:lpstr>
      <vt:lpstr>Documents and Messages</vt:lpstr>
      <vt:lpstr>Services / Operations</vt:lpstr>
      <vt:lpstr>FHIR Operations</vt:lpstr>
      <vt:lpstr>Regardless of paradigm, the content is the same</vt:lpstr>
      <vt:lpstr>PowerPoint Presentation</vt:lpstr>
      <vt:lpstr>An ecosystem</vt:lpstr>
      <vt:lpstr>Components</vt:lpstr>
      <vt:lpstr>Security</vt:lpstr>
      <vt:lpstr>Supporting Standards</vt:lpstr>
      <vt:lpstr>More information</vt:lpstr>
      <vt:lpstr>Questions?</vt:lpstr>
    </vt:vector>
  </TitlesOfParts>
  <Manager/>
  <Company/>
  <LinksUpToDate>false</LinksUpToDate>
  <SharedDoc>false</SharedDoc>
  <HyperlinkBase/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FHIR Webinar</dc:title>
  <dc:subject/>
  <dc:creator>Grahame</dc:creator>
  <cp:keywords/>
  <dc:description/>
  <cp:lastModifiedBy>David Hay</cp:lastModifiedBy>
  <cp:revision>609</cp:revision>
  <dcterms:created xsi:type="dcterms:W3CDTF">2012-12-03T20:41:34Z</dcterms:created>
  <dcterms:modified xsi:type="dcterms:W3CDTF">2017-05-07T05:16:32Z</dcterms:modified>
  <cp:category/>
</cp:coreProperties>
</file>

<file path=docProps/thumbnail.jpeg>
</file>